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65" r:id="rId3"/>
    <p:sldId id="256" r:id="rId4"/>
    <p:sldId id="258" r:id="rId5"/>
    <p:sldId id="260" r:id="rId6"/>
    <p:sldId id="262" r:id="rId7"/>
    <p:sldId id="263" r:id="rId8"/>
    <p:sldId id="269" r:id="rId9"/>
    <p:sldId id="268" r:id="rId10"/>
    <p:sldId id="267" r:id="rId11"/>
    <p:sldId id="275" r:id="rId12"/>
    <p:sldId id="274" r:id="rId13"/>
    <p:sldId id="259" r:id="rId14"/>
    <p:sldId id="266" r:id="rId15"/>
    <p:sldId id="270" r:id="rId16"/>
    <p:sldId id="271" r:id="rId17"/>
    <p:sldId id="277" r:id="rId18"/>
    <p:sldId id="272" r:id="rId19"/>
    <p:sldId id="273" r:id="rId20"/>
    <p:sldId id="261" r:id="rId21"/>
    <p:sldId id="283" r:id="rId22"/>
    <p:sldId id="284" r:id="rId23"/>
    <p:sldId id="278" r:id="rId24"/>
    <p:sldId id="279" r:id="rId25"/>
    <p:sldId id="280" r:id="rId26"/>
    <p:sldId id="281" r:id="rId27"/>
    <p:sldId id="282"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66FF"/>
    <a:srgbClr val="00FF00"/>
    <a:srgbClr val="0000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076" autoAdjust="0"/>
    <p:restoredTop sz="86500" autoAdjust="0"/>
  </p:normalViewPr>
  <p:slideViewPr>
    <p:cSldViewPr>
      <p:cViewPr varScale="1">
        <p:scale>
          <a:sx n="44" d="100"/>
          <a:sy n="44"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30"/>
    </p:cViewPr>
  </p:sorterViewPr>
  <p:notesViewPr>
    <p:cSldViewPr>
      <p:cViewPr varScale="1">
        <p:scale>
          <a:sx n="39" d="100"/>
          <a:sy n="39" d="100"/>
        </p:scale>
        <p:origin x="-150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CFDBBED-075D-4D10-A000-65D6DEC95D1F}" type="datetimeFigureOut">
              <a:rPr lang="en-US" smtClean="0"/>
              <a:pPr/>
              <a:t>7/15/2010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045B7FB-0F39-4969-8C59-07D69AD1B23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CBA3638-5482-4238-98F0-A9EB3593044B}" type="datetimeFigureOut">
              <a:rPr lang="en-US" smtClean="0"/>
              <a:pPr/>
              <a:t>7/15/2010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3FC00EC-C74D-4537-B696-E98C7AB938E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a:t>
            </a:r>
            <a:r>
              <a:rPr lang="en-GB" baseline="0" dirty="0" smtClean="0"/>
              <a:t> identify which paintings were painted by Henri Rousseau.</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 were given a copy of this picture and a dictionary</a:t>
            </a:r>
            <a:r>
              <a:rPr lang="en-GB" baseline="0" dirty="0" smtClean="0"/>
              <a:t> in pairs. They then had 5 </a:t>
            </a:r>
            <a:r>
              <a:rPr lang="en-GB" baseline="0" dirty="0" err="1" smtClean="0"/>
              <a:t>mins</a:t>
            </a:r>
            <a:r>
              <a:rPr lang="en-GB" baseline="0" dirty="0" smtClean="0"/>
              <a:t> to complete the blank thinking skills “circle map” with the objects they could see in the picture.</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Feedback and further discussion of articles.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a:t>
            </a:r>
            <a:r>
              <a:rPr lang="en-GB" baseline="0" dirty="0" smtClean="0"/>
              <a:t> then had some more time to add adjectives to these nouns.  </a:t>
            </a:r>
          </a:p>
          <a:p>
            <a:r>
              <a:rPr lang="en-GB" baseline="0" dirty="0" smtClean="0"/>
              <a:t>Feedback.  Pupils encouraged to recall position and agreement of adjectives in French.</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Explanation and practice of how</a:t>
            </a:r>
            <a:r>
              <a:rPr lang="en-GB" baseline="0" dirty="0" smtClean="0"/>
              <a:t> to use verb tables in the dictionary. Further consolidation with mini whiteboards.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Hyperlinks to task magic practising key</a:t>
            </a:r>
            <a:r>
              <a:rPr lang="en-GB" baseline="0" dirty="0" smtClean="0"/>
              <a:t> language taught in previous lesson.</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half of the class</a:t>
            </a:r>
            <a:r>
              <a:rPr lang="en-GB" baseline="0" dirty="0" smtClean="0"/>
              <a:t> was given this painting.  In pairs they had to try and come up with a description. The other half were given the second painting on the next slide and they had to do the same thing.  After a few </a:t>
            </a:r>
            <a:r>
              <a:rPr lang="en-GB" baseline="0" dirty="0" err="1" smtClean="0"/>
              <a:t>mins</a:t>
            </a:r>
            <a:r>
              <a:rPr lang="en-GB" baseline="0" dirty="0" smtClean="0"/>
              <a:t>, one half of the class had to ask the other half for a description of their painting and ask questions for clarification. As the description was being given they drew a rough sketch of what they thought the picture looked like. (This could also work quite well as a pair work activity with them describing in turn their picture to a partner). They then compared their sketches to the original pictures!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 planning tool, pupils used a thinking skills “double bubble” map to compare and contrast the 2 pictures.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They then wrote up their</a:t>
            </a:r>
            <a:r>
              <a:rPr lang="en-GB" baseline="0" dirty="0" smtClean="0"/>
              <a:t> thoughts on both paintings.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Hyperlink</a:t>
            </a:r>
            <a:r>
              <a:rPr lang="en-GB" baseline="0" dirty="0" smtClean="0"/>
              <a:t> to the You Tube video about his life and work.</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6CCFFF4-B1A4-45F4-A9C0-42C43434E740}" type="slidenum">
              <a:rPr lang="en-GB"/>
              <a:pPr/>
              <a:t>5</a:t>
            </a:fld>
            <a:endParaRPr lang="en-GB"/>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p:spPr>
        <p:txBody>
          <a:bodyPr/>
          <a:lstStyle/>
          <a:p>
            <a:pPr eaLnBrk="1" hangingPunct="1">
              <a:spcBef>
                <a:spcPct val="0"/>
              </a:spcBef>
            </a:pPr>
            <a:r>
              <a:rPr lang="en-US" dirty="0" smtClean="0"/>
              <a:t>Objective –</a:t>
            </a:r>
            <a:r>
              <a:rPr lang="en-US" baseline="0" dirty="0" smtClean="0"/>
              <a:t> to </a:t>
            </a:r>
            <a:r>
              <a:rPr lang="en-US" baseline="0" dirty="0" smtClean="0"/>
              <a:t>use different reading skills to match </a:t>
            </a:r>
            <a:r>
              <a:rPr lang="en-US" baseline="0" dirty="0" smtClean="0"/>
              <a:t>the title to each picture.</a:t>
            </a:r>
            <a:endParaRPr lang="en-US" dirty="0" smtClean="0"/>
          </a:p>
        </p:txBody>
      </p:sp>
      <p:sp>
        <p:nvSpPr>
          <p:cNvPr id="25605" name="Slide Number Placeholder 3"/>
          <p:cNvSpPr txBox="1">
            <a:spLocks noGrp="1"/>
          </p:cNvSpPr>
          <p:nvPr/>
        </p:nvSpPr>
        <p:spPr bwMode="auto">
          <a:xfrm>
            <a:off x="3850443" y="9430091"/>
            <a:ext cx="2945659" cy="496411"/>
          </a:xfrm>
          <a:prstGeom prst="rect">
            <a:avLst/>
          </a:prstGeom>
          <a:noFill/>
          <a:ln w="9525">
            <a:noFill/>
            <a:miter lim="800000"/>
            <a:headEnd/>
            <a:tailEnd/>
          </a:ln>
        </p:spPr>
        <p:txBody>
          <a:bodyPr anchor="b"/>
          <a:lstStyle/>
          <a:p>
            <a:pPr algn="r"/>
            <a:fld id="{ACAC3DAD-8C04-4E77-B609-1E4C485388E6}" type="slidenum">
              <a:rPr lang="en-US" sz="1200"/>
              <a:pPr algn="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 were told they were going to be given a long, detailed, authentic text about the life and works of Henri Rousseau which</a:t>
            </a:r>
            <a:r>
              <a:rPr lang="en-GB" baseline="0" dirty="0" smtClean="0"/>
              <a:t> was taken directly from the internet. My aim was to develop their skills and confidence when reading longer, unfamiliar texts.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they saw the reading task, 15 of the key words from the text on Henri Rousseau were hidden around the room.</a:t>
            </a:r>
            <a:r>
              <a:rPr lang="en-GB" baseline="0" dirty="0" smtClean="0"/>
              <a:t> Pupils worked in pairs. One person went around the room looking for the words, the other stayed at their table with a dictionary. When the person found a word, they had to memorize it and go back to their partner who wrote it down and then looked up the meaning in the dictionary.  The winners were the pair who had found all 15 words, spelled them accurately and found their English meaning correctly.</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starter for this next</a:t>
            </a:r>
            <a:r>
              <a:rPr lang="en-GB" baseline="0" dirty="0" smtClean="0"/>
              <a:t> lesson was a thinking skills “bridge map” where they had to find a synonym for the 5 items featured.  (These were all provided by the identifying key words activity at the end of the previous lesson). This activity was a good way of recalling this new vocabulary.</a:t>
            </a:r>
          </a:p>
        </p:txBody>
      </p:sp>
      <p:sp>
        <p:nvSpPr>
          <p:cNvPr id="4" name="Slide Number Placeholder 3"/>
          <p:cNvSpPr>
            <a:spLocks noGrp="1"/>
          </p:cNvSpPr>
          <p:nvPr>
            <p:ph type="sldNum" sz="quarter" idx="10"/>
          </p:nvPr>
        </p:nvSpPr>
        <p:spPr/>
        <p:txBody>
          <a:bodyPr/>
          <a:lstStyle/>
          <a:p>
            <a:fld id="{D3FC00EC-C74D-4537-B696-E98C7AB938E1}"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a:t>
            </a:r>
            <a:r>
              <a:rPr lang="en-GB" baseline="0" dirty="0" smtClean="0"/>
              <a:t> were then given the text and reminded of the reading skill strategies we had discussed in the previous lesson. They then had a time limit to read it through in pairs and answer the questions.  They were only allowed a dictionary for the last 2-3 minutes! They then </a:t>
            </a:r>
            <a:r>
              <a:rPr lang="en-GB" baseline="0" dirty="0" err="1" smtClean="0"/>
              <a:t>fedback</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Dictionary skills practice. Pupils were</a:t>
            </a:r>
            <a:r>
              <a:rPr lang="en-GB" baseline="0" dirty="0" smtClean="0"/>
              <a:t> given a series of words to look up and reminded about which articles to use. This was further consolidated with mini whiteboards.</a:t>
            </a:r>
            <a:endParaRPr lang="en-GB" dirty="0"/>
          </a:p>
        </p:txBody>
      </p:sp>
      <p:sp>
        <p:nvSpPr>
          <p:cNvPr id="4" name="Slide Number Placeholder 3"/>
          <p:cNvSpPr>
            <a:spLocks noGrp="1"/>
          </p:cNvSpPr>
          <p:nvPr>
            <p:ph type="sldNum" sz="quarter" idx="10"/>
          </p:nvPr>
        </p:nvSpPr>
        <p:spPr/>
        <p:txBody>
          <a:bodyPr/>
          <a:lstStyle/>
          <a:p>
            <a:fld id="{D3FC00EC-C74D-4537-B696-E98C7AB938E1}"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FC00EC-C74D-4537-B696-E98C7AB938E1}"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62BC7-D88F-4ED3-AAAF-9C5317276E1C}" type="datetimeFigureOut">
              <a:rPr lang="en-US" smtClean="0"/>
              <a:pPr/>
              <a:t>7/15/2010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2BC7-D88F-4ED3-AAAF-9C5317276E1C}" type="datetimeFigureOut">
              <a:rPr lang="en-US" smtClean="0"/>
              <a:pPr/>
              <a:t>7/15/2010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2BC7-D88F-4ED3-AAAF-9C5317276E1C}" type="datetimeFigureOut">
              <a:rPr lang="en-US" smtClean="0"/>
              <a:pPr/>
              <a:t>7/15/2010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62BC7-D88F-4ED3-AAAF-9C5317276E1C}" type="datetimeFigureOut">
              <a:rPr lang="en-US" smtClean="0"/>
              <a:pPr/>
              <a:t>7/15/2010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62BC7-D88F-4ED3-AAAF-9C5317276E1C}" type="datetimeFigureOut">
              <a:rPr lang="en-US" smtClean="0"/>
              <a:pPr/>
              <a:t>7/15/2010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62BC7-D88F-4ED3-AAAF-9C5317276E1C}" type="datetimeFigureOut">
              <a:rPr lang="en-US" smtClean="0"/>
              <a:pPr/>
              <a:t>7/15/2010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62BC7-D88F-4ED3-AAAF-9C5317276E1C}" type="datetimeFigureOut">
              <a:rPr lang="en-US" smtClean="0"/>
              <a:pPr/>
              <a:t>7/15/2010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62BC7-D88F-4ED3-AAAF-9C5317276E1C}" type="datetimeFigureOut">
              <a:rPr lang="en-US" smtClean="0"/>
              <a:pPr/>
              <a:t>7/15/2010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62BC7-D88F-4ED3-AAAF-9C5317276E1C}" type="datetimeFigureOut">
              <a:rPr lang="en-US" smtClean="0"/>
              <a:pPr/>
              <a:t>7/15/2010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62BC7-D88F-4ED3-AAAF-9C5317276E1C}" type="datetimeFigureOut">
              <a:rPr lang="en-US" smtClean="0"/>
              <a:pPr/>
              <a:t>7/15/2010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62BC7-D88F-4ED3-AAAF-9C5317276E1C}" type="datetimeFigureOut">
              <a:rPr lang="en-US" smtClean="0"/>
              <a:pPr/>
              <a:t>7/15/2010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4A0C8C-E61F-4BBF-8885-AF95A4310C9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62BC7-D88F-4ED3-AAAF-9C5317276E1C}" type="datetimeFigureOut">
              <a:rPr lang="en-US" smtClean="0"/>
              <a:pPr/>
              <a:t>7/15/2010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A0C8C-E61F-4BBF-8885-AF95A4310C9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fr.wikipedia.org/wiki/Fichier:Douanier_Rousseau.p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mazon.co.uk/gp/reader/0199116458/ref=sib_dp_pt#reader-link"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www.google.com/imgres?imgurl=http://www.imajlar.com/free_clipart/heart_clipart/heart_clipart_love.gif&amp;imgrefurl=http://www.free-clipart-pictures.net/heart_clipart.html&amp;usg=__zWNLgT0vtIH9VaVtoRV99T9Htqw=&amp;h=200&amp;w=200&amp;sz=9&amp;hl=en&amp;start=1&amp;itbs=1&amp;tbnid=ev9GYissVuVAVM:&amp;tbnh=104&amp;tbnw=104&amp;prev=/images?q=clip+art+love&amp;hl=en&amp;gbv=2&amp;tbs=isch: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Kirikou/decrire%20un%20tableau.MD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file:///F:\Culture\French%20films\A%20short%20film%20about%20Henri%20Rousseau.av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hyperlink" Target="http://fr.wikipedia.org/wiki/Fichier:WLA_moma_Henri_Rousseau_The_Dream.jpg" TargetMode="External"/><Relationship Id="rId7" Type="http://schemas.openxmlformats.org/officeDocument/2006/relationships/hyperlink" Target="http://fr.wikipedia.org/wiki/Fichier:Henri_Rousseau_-_Combat_of_a_Tiger_and_a_Buffalo.jpg" TargetMode="External"/><Relationship Id="rId12" Type="http://schemas.openxmlformats.org/officeDocument/2006/relationships/hyperlink" Target="http://fr.wikipedia.org/wiki/Fichier:Henri_Rousseau_002.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5.jpeg"/><Relationship Id="rId5" Type="http://schemas.openxmlformats.org/officeDocument/2006/relationships/hyperlink" Target="http://fr.wikipedia.org/wiki/Fichier:Rousseau-Hungry-Lion.jpg" TargetMode="External"/><Relationship Id="rId1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fr.wikipedia.org/wiki/Fichier:Henri_Rousseau_011.jpg" TargetMode="External"/><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le%20douanier%20Rousseau.MD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290" y="4429132"/>
            <a:ext cx="635798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Henri Rousseau</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(1844 - 1910)</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8" name="Picture 4" descr="http://upload.wikimedia.org/wikipedia/commons/thumb/f/f0/Douanier_Rousseau.png/225px-Douanier_Rousseau.png">
            <a:hlinkClick r:id="rId2"/>
          </p:cNvPr>
          <p:cNvPicPr>
            <a:picLocks noChangeAspect="1" noChangeArrowheads="1"/>
          </p:cNvPicPr>
          <p:nvPr/>
        </p:nvPicPr>
        <p:blipFill>
          <a:blip r:embed="rId3"/>
          <a:srcRect/>
          <a:stretch>
            <a:fillRect/>
          </a:stretch>
        </p:blipFill>
        <p:spPr bwMode="auto">
          <a:xfrm>
            <a:off x="2500298" y="857232"/>
            <a:ext cx="4357718" cy="34668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solidFill>
            <a:srgbClr val="66FF66"/>
          </a:solidFill>
        </p:spPr>
        <p:txBody>
          <a:bodyPr>
            <a:normAutofit fontScale="90000"/>
          </a:bodyPr>
          <a:lstStyle/>
          <a:p>
            <a:r>
              <a:rPr lang="en-GB" dirty="0" smtClean="0">
                <a:latin typeface="Comic Sans MS" pitchFamily="66" charset="0"/>
              </a:rPr>
              <a:t>The, a, some ????</a:t>
            </a:r>
            <a:endParaRPr lang="en-GB" dirty="0">
              <a:latin typeface="Comic Sans MS" pitchFamily="66" charset="0"/>
            </a:endParaRPr>
          </a:p>
        </p:txBody>
      </p:sp>
      <p:graphicFrame>
        <p:nvGraphicFramePr>
          <p:cNvPr id="4" name="Content Placeholder 3"/>
          <p:cNvGraphicFramePr>
            <a:graphicFrameLocks noGrp="1"/>
          </p:cNvGraphicFramePr>
          <p:nvPr>
            <p:ph idx="1"/>
          </p:nvPr>
        </p:nvGraphicFramePr>
        <p:xfrm>
          <a:off x="428596" y="1071546"/>
          <a:ext cx="8258204" cy="4686320"/>
        </p:xfrm>
        <a:graphic>
          <a:graphicData uri="http://schemas.openxmlformats.org/drawingml/2006/table">
            <a:tbl>
              <a:tblPr firstRow="1" bandRow="1">
                <a:tableStyleId>{5C22544A-7EE6-4342-B048-85BDC9FD1C3A}</a:tableStyleId>
              </a:tblPr>
              <a:tblGrid>
                <a:gridCol w="2086004"/>
                <a:gridCol w="2057400"/>
                <a:gridCol w="2057400"/>
                <a:gridCol w="2057400"/>
              </a:tblGrid>
              <a:tr h="1171580">
                <a:tc>
                  <a:txBody>
                    <a:bodyPr/>
                    <a:lstStyle/>
                    <a:p>
                      <a:endParaRPr lang="en-GB" sz="3200" dirty="0">
                        <a:latin typeface="Comic Sans MS" pitchFamily="66" charset="0"/>
                      </a:endParaRPr>
                    </a:p>
                  </a:txBody>
                  <a:tcPr/>
                </a:tc>
                <a:tc>
                  <a:txBody>
                    <a:bodyPr/>
                    <a:lstStyle/>
                    <a:p>
                      <a:pPr algn="ctr"/>
                      <a:r>
                        <a:rPr lang="en-GB" sz="3200" dirty="0" err="1" smtClean="0">
                          <a:latin typeface="Comic Sans MS" pitchFamily="66" charset="0"/>
                        </a:rPr>
                        <a:t>masculin</a:t>
                      </a:r>
                      <a:endParaRPr lang="en-GB" sz="3200" dirty="0">
                        <a:latin typeface="Comic Sans MS" pitchFamily="66" charset="0"/>
                      </a:endParaRPr>
                    </a:p>
                  </a:txBody>
                  <a:tcPr/>
                </a:tc>
                <a:tc>
                  <a:txBody>
                    <a:bodyPr/>
                    <a:lstStyle/>
                    <a:p>
                      <a:pPr algn="ctr"/>
                      <a:r>
                        <a:rPr lang="en-GB" sz="3200" dirty="0" err="1" smtClean="0">
                          <a:latin typeface="Comic Sans MS" pitchFamily="66" charset="0"/>
                        </a:rPr>
                        <a:t>féminin</a:t>
                      </a:r>
                      <a:endParaRPr lang="en-GB" sz="3200" dirty="0">
                        <a:latin typeface="Comic Sans MS" pitchFamily="66" charset="0"/>
                      </a:endParaRPr>
                    </a:p>
                  </a:txBody>
                  <a:tcPr/>
                </a:tc>
                <a:tc>
                  <a:txBody>
                    <a:bodyPr/>
                    <a:lstStyle/>
                    <a:p>
                      <a:pPr algn="ctr"/>
                      <a:r>
                        <a:rPr lang="en-GB" sz="3200" dirty="0" err="1" smtClean="0">
                          <a:latin typeface="Comic Sans MS" pitchFamily="66" charset="0"/>
                        </a:rPr>
                        <a:t>pluriel</a:t>
                      </a:r>
                      <a:endParaRPr lang="en-GB" sz="3200" dirty="0">
                        <a:latin typeface="Comic Sans MS" pitchFamily="66" charset="0"/>
                      </a:endParaRPr>
                    </a:p>
                  </a:txBody>
                  <a:tcPr/>
                </a:tc>
              </a:tr>
              <a:tr h="1171580">
                <a:tc>
                  <a:txBody>
                    <a:bodyPr/>
                    <a:lstStyle/>
                    <a:p>
                      <a:r>
                        <a:rPr lang="en-GB" sz="3200" b="1" dirty="0" smtClean="0">
                          <a:latin typeface="Comic Sans MS" pitchFamily="66" charset="0"/>
                        </a:rPr>
                        <a:t>the</a:t>
                      </a:r>
                      <a:r>
                        <a:rPr lang="en-GB" sz="3200" dirty="0" smtClean="0">
                          <a:latin typeface="Comic Sans MS" pitchFamily="66" charset="0"/>
                        </a:rPr>
                        <a:t> </a:t>
                      </a:r>
                      <a:endParaRPr lang="en-GB" sz="3200" dirty="0">
                        <a:latin typeface="Comic Sans MS" pitchFamily="66" charset="0"/>
                      </a:endParaRPr>
                    </a:p>
                  </a:txBody>
                  <a:tcPr/>
                </a:tc>
                <a:tc>
                  <a:txBody>
                    <a:bodyPr/>
                    <a:lstStyle/>
                    <a:p>
                      <a:endParaRPr lang="en-GB" sz="3200">
                        <a:latin typeface="Comic Sans MS" pitchFamily="66" charset="0"/>
                      </a:endParaRPr>
                    </a:p>
                  </a:txBody>
                  <a:tcPr/>
                </a:tc>
                <a:tc>
                  <a:txBody>
                    <a:bodyPr/>
                    <a:lstStyle/>
                    <a:p>
                      <a:endParaRPr lang="en-GB" sz="3200" dirty="0">
                        <a:latin typeface="Comic Sans MS" pitchFamily="66" charset="0"/>
                      </a:endParaRPr>
                    </a:p>
                  </a:txBody>
                  <a:tcPr/>
                </a:tc>
                <a:tc>
                  <a:txBody>
                    <a:bodyPr/>
                    <a:lstStyle/>
                    <a:p>
                      <a:endParaRPr lang="en-GB" sz="3200">
                        <a:latin typeface="Comic Sans MS" pitchFamily="66" charset="0"/>
                      </a:endParaRPr>
                    </a:p>
                  </a:txBody>
                  <a:tcPr/>
                </a:tc>
              </a:tr>
              <a:tr h="1171580">
                <a:tc>
                  <a:txBody>
                    <a:bodyPr/>
                    <a:lstStyle/>
                    <a:p>
                      <a:r>
                        <a:rPr lang="en-GB" sz="3200" b="1" dirty="0" smtClean="0">
                          <a:latin typeface="Comic Sans MS" pitchFamily="66" charset="0"/>
                        </a:rPr>
                        <a:t>a</a:t>
                      </a:r>
                      <a:endParaRPr lang="en-GB" sz="3200" b="1" dirty="0">
                        <a:latin typeface="Comic Sans MS" pitchFamily="66" charset="0"/>
                      </a:endParaRPr>
                    </a:p>
                  </a:txBody>
                  <a:tcPr/>
                </a:tc>
                <a:tc>
                  <a:txBody>
                    <a:bodyPr/>
                    <a:lstStyle/>
                    <a:p>
                      <a:endParaRPr lang="en-GB" sz="3200" dirty="0">
                        <a:latin typeface="Comic Sans MS" pitchFamily="66" charset="0"/>
                      </a:endParaRPr>
                    </a:p>
                  </a:txBody>
                  <a:tcPr/>
                </a:tc>
                <a:tc>
                  <a:txBody>
                    <a:bodyPr/>
                    <a:lstStyle/>
                    <a:p>
                      <a:endParaRPr lang="en-GB" sz="3200" dirty="0">
                        <a:latin typeface="Comic Sans MS" pitchFamily="66" charset="0"/>
                      </a:endParaRPr>
                    </a:p>
                  </a:txBody>
                  <a:tcPr/>
                </a:tc>
                <a:tc>
                  <a:txBody>
                    <a:bodyPr/>
                    <a:lstStyle/>
                    <a:p>
                      <a:endParaRPr lang="en-GB" sz="3200" dirty="0">
                        <a:latin typeface="Comic Sans MS" pitchFamily="66" charset="0"/>
                      </a:endParaRPr>
                    </a:p>
                  </a:txBody>
                  <a:tcPr/>
                </a:tc>
              </a:tr>
              <a:tr h="1171580">
                <a:tc>
                  <a:txBody>
                    <a:bodyPr/>
                    <a:lstStyle/>
                    <a:p>
                      <a:r>
                        <a:rPr lang="en-GB" sz="3200" b="1" dirty="0" smtClean="0">
                          <a:latin typeface="Comic Sans MS" pitchFamily="66" charset="0"/>
                        </a:rPr>
                        <a:t>some</a:t>
                      </a:r>
                      <a:endParaRPr lang="en-GB" sz="3200" b="1" dirty="0">
                        <a:latin typeface="Comic Sans MS" pitchFamily="66" charset="0"/>
                      </a:endParaRPr>
                    </a:p>
                  </a:txBody>
                  <a:tcPr/>
                </a:tc>
                <a:tc>
                  <a:txBody>
                    <a:bodyPr/>
                    <a:lstStyle/>
                    <a:p>
                      <a:endParaRPr lang="en-GB" sz="3200" dirty="0">
                        <a:latin typeface="Comic Sans MS" pitchFamily="66" charset="0"/>
                      </a:endParaRPr>
                    </a:p>
                  </a:txBody>
                  <a:tcPr/>
                </a:tc>
                <a:tc>
                  <a:txBody>
                    <a:bodyPr/>
                    <a:lstStyle/>
                    <a:p>
                      <a:endParaRPr lang="en-GB" sz="3200" dirty="0">
                        <a:latin typeface="Comic Sans MS" pitchFamily="66" charset="0"/>
                      </a:endParaRPr>
                    </a:p>
                  </a:txBody>
                  <a:tcPr/>
                </a:tc>
                <a:tc>
                  <a:txBody>
                    <a:bodyPr/>
                    <a:lstStyle/>
                    <a:p>
                      <a:endParaRPr lang="en-GB" sz="3200" dirty="0">
                        <a:latin typeface="Comic Sans MS" pitchFamily="66" charset="0"/>
                      </a:endParaRPr>
                    </a:p>
                  </a:txBody>
                  <a:tcPr/>
                </a:tc>
              </a:tr>
            </a:tbl>
          </a:graphicData>
        </a:graphic>
      </p:graphicFrame>
      <p:sp>
        <p:nvSpPr>
          <p:cNvPr id="5" name="TextBox 4"/>
          <p:cNvSpPr txBox="1"/>
          <p:nvPr/>
        </p:nvSpPr>
        <p:spPr>
          <a:xfrm>
            <a:off x="3214678" y="2500306"/>
            <a:ext cx="521297" cy="584775"/>
          </a:xfrm>
          <a:prstGeom prst="rect">
            <a:avLst/>
          </a:prstGeom>
          <a:noFill/>
        </p:spPr>
        <p:txBody>
          <a:bodyPr wrap="none" rtlCol="0">
            <a:spAutoFit/>
          </a:bodyPr>
          <a:lstStyle/>
          <a:p>
            <a:r>
              <a:rPr lang="en-GB" sz="3200" b="1" dirty="0" smtClean="0">
                <a:solidFill>
                  <a:srgbClr val="0000CC"/>
                </a:solidFill>
                <a:latin typeface="Comic Sans MS" pitchFamily="66" charset="0"/>
              </a:rPr>
              <a:t>le</a:t>
            </a:r>
            <a:endParaRPr lang="en-GB" sz="3200" b="1" dirty="0">
              <a:solidFill>
                <a:srgbClr val="0000CC"/>
              </a:solidFill>
              <a:latin typeface="Comic Sans MS" pitchFamily="66" charset="0"/>
            </a:endParaRPr>
          </a:p>
        </p:txBody>
      </p:sp>
      <p:sp>
        <p:nvSpPr>
          <p:cNvPr id="6" name="TextBox 5"/>
          <p:cNvSpPr txBox="1"/>
          <p:nvPr/>
        </p:nvSpPr>
        <p:spPr>
          <a:xfrm>
            <a:off x="5357818" y="2500306"/>
            <a:ext cx="506870" cy="584775"/>
          </a:xfrm>
          <a:prstGeom prst="rect">
            <a:avLst/>
          </a:prstGeom>
          <a:noFill/>
        </p:spPr>
        <p:txBody>
          <a:bodyPr wrap="none" rtlCol="0">
            <a:spAutoFit/>
          </a:bodyPr>
          <a:lstStyle/>
          <a:p>
            <a:r>
              <a:rPr lang="en-GB" sz="3200" dirty="0" smtClean="0">
                <a:solidFill>
                  <a:srgbClr val="FF0000"/>
                </a:solidFill>
                <a:latin typeface="Comic Sans MS" pitchFamily="66" charset="0"/>
              </a:rPr>
              <a:t>la</a:t>
            </a:r>
            <a:endParaRPr lang="en-GB" sz="3200" dirty="0">
              <a:solidFill>
                <a:srgbClr val="FF0000"/>
              </a:solidFill>
              <a:latin typeface="Comic Sans MS" pitchFamily="66" charset="0"/>
            </a:endParaRPr>
          </a:p>
        </p:txBody>
      </p:sp>
      <p:sp>
        <p:nvSpPr>
          <p:cNvPr id="7" name="TextBox 6"/>
          <p:cNvSpPr txBox="1"/>
          <p:nvPr/>
        </p:nvSpPr>
        <p:spPr>
          <a:xfrm>
            <a:off x="7358082" y="2571744"/>
            <a:ext cx="721672" cy="584775"/>
          </a:xfrm>
          <a:prstGeom prst="rect">
            <a:avLst/>
          </a:prstGeom>
          <a:noFill/>
        </p:spPr>
        <p:txBody>
          <a:bodyPr wrap="none" rtlCol="0">
            <a:spAutoFit/>
          </a:bodyPr>
          <a:lstStyle/>
          <a:p>
            <a:r>
              <a:rPr lang="en-GB" sz="3200" b="1" dirty="0" smtClean="0">
                <a:solidFill>
                  <a:srgbClr val="00B050"/>
                </a:solidFill>
                <a:latin typeface="Comic Sans MS" pitchFamily="66" charset="0"/>
              </a:rPr>
              <a:t>les</a:t>
            </a:r>
            <a:endParaRPr lang="en-GB" sz="3200" b="1" dirty="0">
              <a:solidFill>
                <a:srgbClr val="00B050"/>
              </a:solidFill>
              <a:latin typeface="Comic Sans MS" pitchFamily="66" charset="0"/>
            </a:endParaRPr>
          </a:p>
        </p:txBody>
      </p:sp>
      <p:sp>
        <p:nvSpPr>
          <p:cNvPr id="8" name="TextBox 7"/>
          <p:cNvSpPr txBox="1"/>
          <p:nvPr/>
        </p:nvSpPr>
        <p:spPr>
          <a:xfrm>
            <a:off x="3214678" y="3786190"/>
            <a:ext cx="612668" cy="584775"/>
          </a:xfrm>
          <a:prstGeom prst="rect">
            <a:avLst/>
          </a:prstGeom>
          <a:noFill/>
        </p:spPr>
        <p:txBody>
          <a:bodyPr wrap="none" rtlCol="0">
            <a:spAutoFit/>
          </a:bodyPr>
          <a:lstStyle/>
          <a:p>
            <a:r>
              <a:rPr lang="en-GB" sz="3200" b="1" dirty="0" smtClean="0">
                <a:solidFill>
                  <a:srgbClr val="0000CC"/>
                </a:solidFill>
              </a:rPr>
              <a:t>un</a:t>
            </a:r>
            <a:endParaRPr lang="en-GB" sz="3200" b="1" dirty="0">
              <a:solidFill>
                <a:srgbClr val="0000CC"/>
              </a:solidFill>
            </a:endParaRPr>
          </a:p>
        </p:txBody>
      </p:sp>
      <p:sp>
        <p:nvSpPr>
          <p:cNvPr id="9" name="TextBox 8"/>
          <p:cNvSpPr txBox="1"/>
          <p:nvPr/>
        </p:nvSpPr>
        <p:spPr>
          <a:xfrm>
            <a:off x="5286380" y="3714752"/>
            <a:ext cx="841897" cy="584775"/>
          </a:xfrm>
          <a:prstGeom prst="rect">
            <a:avLst/>
          </a:prstGeom>
          <a:noFill/>
        </p:spPr>
        <p:txBody>
          <a:bodyPr wrap="none" rtlCol="0">
            <a:spAutoFit/>
          </a:bodyPr>
          <a:lstStyle/>
          <a:p>
            <a:r>
              <a:rPr lang="en-GB" sz="3200" b="1" dirty="0" err="1" smtClean="0">
                <a:solidFill>
                  <a:srgbClr val="FF0000"/>
                </a:solidFill>
              </a:rPr>
              <a:t>une</a:t>
            </a:r>
            <a:endParaRPr lang="en-GB" sz="3200" b="1" dirty="0">
              <a:solidFill>
                <a:srgbClr val="FF0000"/>
              </a:solidFill>
            </a:endParaRPr>
          </a:p>
        </p:txBody>
      </p:sp>
      <p:sp>
        <p:nvSpPr>
          <p:cNvPr id="10" name="TextBox 9"/>
          <p:cNvSpPr txBox="1"/>
          <p:nvPr/>
        </p:nvSpPr>
        <p:spPr>
          <a:xfrm>
            <a:off x="7286644" y="3786190"/>
            <a:ext cx="849913" cy="584775"/>
          </a:xfrm>
          <a:prstGeom prst="rect">
            <a:avLst/>
          </a:prstGeom>
          <a:noFill/>
        </p:spPr>
        <p:txBody>
          <a:bodyPr wrap="none" rtlCol="0">
            <a:spAutoFit/>
          </a:bodyPr>
          <a:lstStyle/>
          <a:p>
            <a:r>
              <a:rPr lang="en-GB" sz="3200" b="1" dirty="0" smtClean="0">
                <a:solidFill>
                  <a:srgbClr val="00B050"/>
                </a:solidFill>
              </a:rPr>
              <a:t>des</a:t>
            </a:r>
            <a:endParaRPr lang="en-GB" sz="3200" b="1" dirty="0">
              <a:solidFill>
                <a:srgbClr val="00B050"/>
              </a:solidFill>
            </a:endParaRPr>
          </a:p>
        </p:txBody>
      </p:sp>
      <p:sp>
        <p:nvSpPr>
          <p:cNvPr id="11" name="TextBox 10"/>
          <p:cNvSpPr txBox="1"/>
          <p:nvPr/>
        </p:nvSpPr>
        <p:spPr>
          <a:xfrm>
            <a:off x="3143240" y="4929198"/>
            <a:ext cx="638316" cy="584775"/>
          </a:xfrm>
          <a:prstGeom prst="rect">
            <a:avLst/>
          </a:prstGeom>
          <a:noFill/>
        </p:spPr>
        <p:txBody>
          <a:bodyPr wrap="none" rtlCol="0">
            <a:spAutoFit/>
          </a:bodyPr>
          <a:lstStyle/>
          <a:p>
            <a:r>
              <a:rPr lang="en-GB" sz="3200" b="1" dirty="0" smtClean="0">
                <a:solidFill>
                  <a:srgbClr val="0000CC"/>
                </a:solidFill>
              </a:rPr>
              <a:t>du</a:t>
            </a:r>
            <a:endParaRPr lang="en-GB" sz="3200" b="1" dirty="0">
              <a:solidFill>
                <a:srgbClr val="0000CC"/>
              </a:solidFill>
            </a:endParaRPr>
          </a:p>
        </p:txBody>
      </p:sp>
      <p:sp>
        <p:nvSpPr>
          <p:cNvPr id="12" name="TextBox 11"/>
          <p:cNvSpPr txBox="1"/>
          <p:nvPr/>
        </p:nvSpPr>
        <p:spPr>
          <a:xfrm>
            <a:off x="5143504" y="4929198"/>
            <a:ext cx="1172116" cy="584775"/>
          </a:xfrm>
          <a:prstGeom prst="rect">
            <a:avLst/>
          </a:prstGeom>
          <a:noFill/>
        </p:spPr>
        <p:txBody>
          <a:bodyPr wrap="none" rtlCol="0">
            <a:spAutoFit/>
          </a:bodyPr>
          <a:lstStyle/>
          <a:p>
            <a:r>
              <a:rPr lang="en-GB" sz="3200" b="1" dirty="0" smtClean="0">
                <a:solidFill>
                  <a:srgbClr val="FF0000"/>
                </a:solidFill>
              </a:rPr>
              <a:t>de la</a:t>
            </a:r>
            <a:endParaRPr lang="en-GB" sz="3200" b="1" dirty="0">
              <a:solidFill>
                <a:srgbClr val="FF0000"/>
              </a:solidFill>
            </a:endParaRPr>
          </a:p>
        </p:txBody>
      </p:sp>
      <p:sp>
        <p:nvSpPr>
          <p:cNvPr id="13" name="TextBox 12"/>
          <p:cNvSpPr txBox="1"/>
          <p:nvPr/>
        </p:nvSpPr>
        <p:spPr>
          <a:xfrm>
            <a:off x="7215206" y="4929198"/>
            <a:ext cx="849913" cy="584775"/>
          </a:xfrm>
          <a:prstGeom prst="rect">
            <a:avLst/>
          </a:prstGeom>
          <a:noFill/>
        </p:spPr>
        <p:txBody>
          <a:bodyPr wrap="none" rtlCol="0">
            <a:spAutoFit/>
          </a:bodyPr>
          <a:lstStyle/>
          <a:p>
            <a:r>
              <a:rPr lang="en-GB" sz="3200" b="1" dirty="0" smtClean="0">
                <a:solidFill>
                  <a:srgbClr val="00B050"/>
                </a:solidFill>
              </a:rPr>
              <a:t>des</a:t>
            </a:r>
            <a:endParaRPr lang="en-GB" sz="3200" b="1" dirty="0">
              <a:solidFill>
                <a:srgbClr val="00B050"/>
              </a:solidFill>
            </a:endParaRPr>
          </a:p>
        </p:txBody>
      </p:sp>
      <p:sp>
        <p:nvSpPr>
          <p:cNvPr id="14" name="TextBox 13"/>
          <p:cNvSpPr txBox="1"/>
          <p:nvPr/>
        </p:nvSpPr>
        <p:spPr>
          <a:xfrm>
            <a:off x="428596" y="5780782"/>
            <a:ext cx="8271816" cy="1077218"/>
          </a:xfrm>
          <a:prstGeom prst="rect">
            <a:avLst/>
          </a:prstGeom>
          <a:noFill/>
        </p:spPr>
        <p:txBody>
          <a:bodyPr wrap="none" rtlCol="0">
            <a:spAutoFit/>
          </a:bodyPr>
          <a:lstStyle/>
          <a:p>
            <a:r>
              <a:rPr lang="en-GB" sz="3200" b="1" dirty="0" smtClean="0">
                <a:latin typeface="Comic Sans MS" pitchFamily="66" charset="0"/>
              </a:rPr>
              <a:t>Attention:  </a:t>
            </a:r>
            <a:r>
              <a:rPr lang="en-GB" sz="3200" b="1" dirty="0" smtClean="0">
                <a:solidFill>
                  <a:srgbClr val="7030A0"/>
                </a:solidFill>
                <a:latin typeface="Comic Sans MS" pitchFamily="66" charset="0"/>
              </a:rPr>
              <a:t>de l’ </a:t>
            </a:r>
            <a:r>
              <a:rPr lang="en-GB" sz="3200" b="1" dirty="0" smtClean="0">
                <a:latin typeface="Comic Sans MS" pitchFamily="66" charset="0"/>
              </a:rPr>
              <a:t>pour les </a:t>
            </a:r>
            <a:r>
              <a:rPr lang="en-GB" sz="3200" b="1" dirty="0" err="1" smtClean="0">
                <a:latin typeface="Comic Sans MS" pitchFamily="66" charset="0"/>
              </a:rPr>
              <a:t>mots</a:t>
            </a:r>
            <a:r>
              <a:rPr lang="en-GB" sz="3200" b="1" dirty="0" smtClean="0">
                <a:latin typeface="Comic Sans MS" pitchFamily="66" charset="0"/>
              </a:rPr>
              <a:t> qui </a:t>
            </a:r>
          </a:p>
          <a:p>
            <a:r>
              <a:rPr lang="en-GB" sz="3200" b="1" dirty="0" err="1" smtClean="0">
                <a:latin typeface="Comic Sans MS" pitchFamily="66" charset="0"/>
              </a:rPr>
              <a:t>commencent</a:t>
            </a:r>
            <a:r>
              <a:rPr lang="en-GB" sz="3200" b="1" dirty="0" smtClean="0">
                <a:latin typeface="Comic Sans MS" pitchFamily="66" charset="0"/>
              </a:rPr>
              <a:t>  avec </a:t>
            </a:r>
            <a:r>
              <a:rPr lang="en-GB" sz="3200" b="1" dirty="0" err="1" smtClean="0">
                <a:solidFill>
                  <a:srgbClr val="7030A0"/>
                </a:solidFill>
                <a:latin typeface="Comic Sans MS" pitchFamily="66" charset="0"/>
              </a:rPr>
              <a:t>une</a:t>
            </a:r>
            <a:r>
              <a:rPr lang="en-GB" sz="3200" b="1" dirty="0" smtClean="0">
                <a:solidFill>
                  <a:srgbClr val="7030A0"/>
                </a:solidFill>
                <a:latin typeface="Comic Sans MS" pitchFamily="66" charset="0"/>
              </a:rPr>
              <a:t> </a:t>
            </a:r>
            <a:r>
              <a:rPr lang="en-GB" sz="3200" b="1" dirty="0" err="1" smtClean="0">
                <a:solidFill>
                  <a:srgbClr val="7030A0"/>
                </a:solidFill>
                <a:latin typeface="Comic Sans MS" pitchFamily="66" charset="0"/>
              </a:rPr>
              <a:t>voyelle</a:t>
            </a:r>
            <a:r>
              <a:rPr lang="en-GB" sz="3200" b="1" dirty="0" smtClean="0">
                <a:solidFill>
                  <a:srgbClr val="7030A0"/>
                </a:solidFill>
                <a:latin typeface="Comic Sans MS" pitchFamily="66" charset="0"/>
              </a:rPr>
              <a:t> </a:t>
            </a:r>
            <a:r>
              <a:rPr lang="en-GB" sz="3200" b="1" dirty="0" err="1" smtClean="0">
                <a:latin typeface="Comic Sans MS" pitchFamily="66" charset="0"/>
              </a:rPr>
              <a:t>ou</a:t>
            </a:r>
            <a:r>
              <a:rPr lang="en-GB" sz="3200" b="1" dirty="0" smtClean="0">
                <a:latin typeface="Comic Sans MS" pitchFamily="66" charset="0"/>
              </a:rPr>
              <a:t> </a:t>
            </a:r>
            <a:r>
              <a:rPr lang="en-GB" sz="3200" b="1" dirty="0" smtClean="0">
                <a:solidFill>
                  <a:srgbClr val="7030A0"/>
                </a:solidFill>
                <a:latin typeface="Comic Sans MS" pitchFamily="66" charset="0"/>
              </a:rPr>
              <a:t>un “h”.</a:t>
            </a:r>
            <a:endParaRPr lang="en-GB" sz="3200" b="1" dirty="0">
              <a:solidFill>
                <a:srgbClr val="7030A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85786" y="2209800"/>
            <a:ext cx="7772400" cy="3219464"/>
          </a:xfrm>
        </p:spPr>
        <p:txBody>
          <a:bodyPr>
            <a:normAutofit lnSpcReduction="10000"/>
          </a:bodyPr>
          <a:lstStyle/>
          <a:p>
            <a:pPr>
              <a:buNone/>
            </a:pPr>
            <a:endParaRPr lang="en-GB" b="1" dirty="0" smtClean="0">
              <a:latin typeface="Comic Sans MS" pitchFamily="66" charset="0"/>
            </a:endParaRPr>
          </a:p>
          <a:p>
            <a:r>
              <a:rPr lang="en-GB" b="1" dirty="0" smtClean="0">
                <a:latin typeface="Comic Sans MS" pitchFamily="66" charset="0"/>
              </a:rPr>
              <a:t>To improve your dictionary skills.</a:t>
            </a:r>
          </a:p>
          <a:p>
            <a:r>
              <a:rPr lang="en-GB" b="1" dirty="0" smtClean="0">
                <a:latin typeface="Comic Sans MS" pitchFamily="66" charset="0"/>
              </a:rPr>
              <a:t>To learn how to use verb tables.</a:t>
            </a:r>
          </a:p>
          <a:p>
            <a:r>
              <a:rPr lang="en-GB" b="1" dirty="0" smtClean="0">
                <a:latin typeface="Comic Sans MS" pitchFamily="66" charset="0"/>
              </a:rPr>
              <a:t>To be able to describe a picture in French.</a:t>
            </a:r>
          </a:p>
          <a:p>
            <a:pPr>
              <a:buNone/>
            </a:pPr>
            <a:r>
              <a:rPr lang="en-GB" b="1" dirty="0" smtClean="0">
                <a:latin typeface="Comic Sans MS" pitchFamily="66" charset="0"/>
              </a:rPr>
              <a:t> </a:t>
            </a:r>
          </a:p>
          <a:p>
            <a:endParaRPr lang="en-GB" b="1" dirty="0" smtClean="0">
              <a:latin typeface="Comic Sans MS" pitchFamily="66" charset="0"/>
            </a:endParaRPr>
          </a:p>
          <a:p>
            <a:endParaRPr lang="en-GB" b="1" dirty="0" smtClean="0">
              <a:latin typeface="Comic Sans MS" pitchFamily="66" charset="0"/>
            </a:endParaRPr>
          </a:p>
        </p:txBody>
      </p:sp>
      <p:pic>
        <p:nvPicPr>
          <p:cNvPr id="3075" name="Picture 3" descr="bs01230_"/>
          <p:cNvPicPr>
            <a:picLocks noChangeAspect="1" noChangeArrowheads="1"/>
          </p:cNvPicPr>
          <p:nvPr/>
        </p:nvPicPr>
        <p:blipFill>
          <a:blip r:embed="rId3"/>
          <a:srcRect/>
          <a:stretch>
            <a:fillRect/>
          </a:stretch>
        </p:blipFill>
        <p:spPr bwMode="auto">
          <a:xfrm>
            <a:off x="6929438" y="285750"/>
            <a:ext cx="189230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2">
                                            <p:txEl>
                                              <p:pRg st="4" end="4"/>
                                            </p:txEl>
                                          </p:spTgt>
                                        </p:tgtEl>
                                        <p:attrNameLst>
                                          <p:attrName>style.visibility</p:attrName>
                                        </p:attrNameLst>
                                      </p:cBhvr>
                                      <p:to>
                                        <p:strVal val="visible"/>
                                      </p:to>
                                    </p:set>
                                    <p:anim calcmode="lin" valueType="num">
                                      <p:cBhvr additive="base">
                                        <p:cTn id="25" dur="500" fill="hold"/>
                                        <p:tgtEl>
                                          <p:spTgt spid="1024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357166"/>
            <a:ext cx="7772400" cy="1470025"/>
          </a:xfrm>
        </p:spPr>
        <p:txBody>
          <a:bodyPr>
            <a:normAutofit/>
          </a:bodyPr>
          <a:lstStyle/>
          <a:p>
            <a:r>
              <a:rPr lang="en-GB" sz="5400" dirty="0" smtClean="0"/>
              <a:t>Le </a:t>
            </a:r>
            <a:r>
              <a:rPr lang="en-GB" sz="5400" dirty="0" err="1" smtClean="0"/>
              <a:t>dictionnaire</a:t>
            </a:r>
            <a:r>
              <a:rPr lang="en-GB" sz="5400" dirty="0" smtClean="0"/>
              <a:t>........</a:t>
            </a:r>
            <a:endParaRPr lang="en-GB" sz="5400" dirty="0"/>
          </a:p>
        </p:txBody>
      </p:sp>
      <p:sp>
        <p:nvSpPr>
          <p:cNvPr id="5" name="Subtitle 4"/>
          <p:cNvSpPr>
            <a:spLocks noGrp="1"/>
          </p:cNvSpPr>
          <p:nvPr>
            <p:ph type="subTitle" idx="1"/>
          </p:nvPr>
        </p:nvSpPr>
        <p:spPr>
          <a:xfrm>
            <a:off x="2428860" y="4714884"/>
            <a:ext cx="6400800" cy="1752600"/>
          </a:xfrm>
        </p:spPr>
        <p:txBody>
          <a:bodyPr>
            <a:normAutofit/>
          </a:bodyPr>
          <a:lstStyle/>
          <a:p>
            <a:r>
              <a:rPr lang="en-GB" sz="5400" dirty="0" err="1" smtClean="0">
                <a:solidFill>
                  <a:srgbClr val="0000CC"/>
                </a:solidFill>
              </a:rPr>
              <a:t>C’est</a:t>
            </a:r>
            <a:r>
              <a:rPr lang="en-GB" sz="5400" dirty="0" smtClean="0">
                <a:solidFill>
                  <a:srgbClr val="0000CC"/>
                </a:solidFill>
              </a:rPr>
              <a:t> </a:t>
            </a:r>
            <a:r>
              <a:rPr lang="en-GB" sz="5400" dirty="0" err="1" smtClean="0">
                <a:solidFill>
                  <a:srgbClr val="0000CC"/>
                </a:solidFill>
              </a:rPr>
              <a:t>mon</a:t>
            </a:r>
            <a:r>
              <a:rPr lang="en-GB" sz="5400" dirty="0" smtClean="0">
                <a:solidFill>
                  <a:srgbClr val="0000CC"/>
                </a:solidFill>
              </a:rPr>
              <a:t> </a:t>
            </a:r>
            <a:r>
              <a:rPr lang="en-GB" sz="5400" dirty="0" err="1" smtClean="0">
                <a:solidFill>
                  <a:srgbClr val="0000CC"/>
                </a:solidFill>
              </a:rPr>
              <a:t>meilleur</a:t>
            </a:r>
            <a:r>
              <a:rPr lang="en-GB" sz="5400" dirty="0" smtClean="0">
                <a:solidFill>
                  <a:srgbClr val="0000CC"/>
                </a:solidFill>
              </a:rPr>
              <a:t> </a:t>
            </a:r>
            <a:r>
              <a:rPr lang="en-GB" sz="5400" dirty="0" err="1" smtClean="0">
                <a:solidFill>
                  <a:srgbClr val="0000CC"/>
                </a:solidFill>
              </a:rPr>
              <a:t>ami</a:t>
            </a:r>
            <a:r>
              <a:rPr lang="en-GB" sz="5400" dirty="0" smtClean="0">
                <a:solidFill>
                  <a:srgbClr val="0000CC"/>
                </a:solidFill>
              </a:rPr>
              <a:t>!!</a:t>
            </a:r>
            <a:endParaRPr lang="en-GB" sz="5400" dirty="0">
              <a:solidFill>
                <a:srgbClr val="0000CC"/>
              </a:solidFill>
            </a:endParaRPr>
          </a:p>
        </p:txBody>
      </p:sp>
      <p:pic>
        <p:nvPicPr>
          <p:cNvPr id="1028" name="Picture 4" descr="Oxford Learner's French Dictionary (Oxford Learner's Dictionary)">
            <a:hlinkClick r:id="rId2"/>
          </p:cNvPr>
          <p:cNvPicPr>
            <a:picLocks noChangeAspect="1" noChangeArrowheads="1"/>
          </p:cNvPicPr>
          <p:nvPr/>
        </p:nvPicPr>
        <p:blipFill>
          <a:blip r:embed="rId3"/>
          <a:srcRect t="13953" r="25581"/>
          <a:stretch>
            <a:fillRect/>
          </a:stretch>
        </p:blipFill>
        <p:spPr bwMode="auto">
          <a:xfrm>
            <a:off x="642910" y="1857364"/>
            <a:ext cx="2286016" cy="2643207"/>
          </a:xfrm>
          <a:prstGeom prst="rect">
            <a:avLst/>
          </a:prstGeom>
          <a:noFill/>
        </p:spPr>
      </p:pic>
      <p:pic>
        <p:nvPicPr>
          <p:cNvPr id="1030" name="Picture 6" descr="http://t2.gstatic.com/images?q=tbn:ev9GYissVuVAVM:http://www.imajlar.com/free_clipart/heart_clipart/heart_clipart_love.gif">
            <a:hlinkClick r:id="rId4"/>
          </p:cNvPr>
          <p:cNvPicPr>
            <a:picLocks noChangeAspect="1" noChangeArrowheads="1"/>
          </p:cNvPicPr>
          <p:nvPr/>
        </p:nvPicPr>
        <p:blipFill>
          <a:blip r:embed="rId5"/>
          <a:srcRect/>
          <a:stretch>
            <a:fillRect/>
          </a:stretch>
        </p:blipFill>
        <p:spPr bwMode="auto">
          <a:xfrm>
            <a:off x="4143372" y="2143116"/>
            <a:ext cx="1928826" cy="19288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4px-Henri_Rousseau_-_Exotic_Landscape.jpg"/>
          <p:cNvPicPr>
            <a:picLocks noChangeAspect="1"/>
          </p:cNvPicPr>
          <p:nvPr/>
        </p:nvPicPr>
        <p:blipFill>
          <a:blip r:embed="rId3"/>
          <a:stretch>
            <a:fillRect/>
          </a:stretch>
        </p:blipFill>
        <p:spPr>
          <a:xfrm>
            <a:off x="1973058" y="0"/>
            <a:ext cx="5197884"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2976" y="285728"/>
            <a:ext cx="6572296" cy="628654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3571868" y="2857496"/>
            <a:ext cx="1714512" cy="12858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786182" y="3143248"/>
            <a:ext cx="1459054" cy="738664"/>
          </a:xfrm>
          <a:prstGeom prst="rect">
            <a:avLst/>
          </a:prstGeom>
          <a:noFill/>
        </p:spPr>
        <p:txBody>
          <a:bodyPr wrap="none" rtlCol="0">
            <a:spAutoFit/>
          </a:bodyPr>
          <a:lstStyle/>
          <a:p>
            <a:r>
              <a:rPr lang="en-GB" sz="1400" b="1" dirty="0" err="1" smtClean="0">
                <a:latin typeface="Comic Sans MS" pitchFamily="66" charset="0"/>
              </a:rPr>
              <a:t>Dans</a:t>
            </a:r>
            <a:r>
              <a:rPr lang="en-GB" sz="1400" b="1" dirty="0" smtClean="0">
                <a:latin typeface="Comic Sans MS" pitchFamily="66" charset="0"/>
              </a:rPr>
              <a:t> </a:t>
            </a:r>
            <a:r>
              <a:rPr lang="en-GB" sz="1400" b="1" dirty="0" err="1" smtClean="0">
                <a:latin typeface="Comic Sans MS" pitchFamily="66" charset="0"/>
              </a:rPr>
              <a:t>l’image</a:t>
            </a:r>
            <a:r>
              <a:rPr lang="en-GB" sz="1400" b="1" dirty="0" smtClean="0">
                <a:latin typeface="Comic Sans MS" pitchFamily="66" charset="0"/>
              </a:rPr>
              <a:t>, </a:t>
            </a:r>
          </a:p>
          <a:p>
            <a:r>
              <a:rPr lang="en-GB" sz="1400" b="1" dirty="0" smtClean="0">
                <a:latin typeface="Comic Sans MS" pitchFamily="66" charset="0"/>
              </a:rPr>
              <a:t>on </a:t>
            </a:r>
            <a:r>
              <a:rPr lang="en-GB" sz="1400" b="1" dirty="0" err="1" smtClean="0">
                <a:latin typeface="Comic Sans MS" pitchFamily="66" charset="0"/>
              </a:rPr>
              <a:t>peut</a:t>
            </a:r>
            <a:r>
              <a:rPr lang="en-GB" sz="1400" b="1" dirty="0" smtClean="0">
                <a:latin typeface="Comic Sans MS" pitchFamily="66" charset="0"/>
              </a:rPr>
              <a:t> </a:t>
            </a:r>
            <a:r>
              <a:rPr lang="en-GB" sz="1400" b="1" dirty="0" err="1" smtClean="0">
                <a:latin typeface="Comic Sans MS" pitchFamily="66" charset="0"/>
              </a:rPr>
              <a:t>voir</a:t>
            </a:r>
            <a:r>
              <a:rPr lang="en-GB" sz="1400" b="1" dirty="0" smtClean="0">
                <a:latin typeface="Comic Sans MS" pitchFamily="66" charset="0"/>
              </a:rPr>
              <a:t>.. </a:t>
            </a:r>
          </a:p>
          <a:p>
            <a:r>
              <a:rPr lang="en-GB" sz="1400" b="1" dirty="0" smtClean="0">
                <a:latin typeface="Comic Sans MS" pitchFamily="66" charset="0"/>
              </a:rPr>
              <a:t>/ </a:t>
            </a:r>
            <a:r>
              <a:rPr lang="en-GB" sz="1400" b="1" dirty="0" err="1" smtClean="0">
                <a:latin typeface="Comic Sans MS" pitchFamily="66" charset="0"/>
              </a:rPr>
              <a:t>il</a:t>
            </a:r>
            <a:r>
              <a:rPr lang="en-GB" sz="1400" b="1" dirty="0" smtClean="0">
                <a:latin typeface="Comic Sans MS" pitchFamily="66" charset="0"/>
              </a:rPr>
              <a:t> y a ...</a:t>
            </a:r>
            <a:endParaRPr lang="en-GB" sz="1400" b="1"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2976" y="285728"/>
            <a:ext cx="6572296" cy="628654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3286116" y="2428868"/>
            <a:ext cx="2500330" cy="18573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428992" y="2643182"/>
            <a:ext cx="2725426" cy="1384995"/>
          </a:xfrm>
          <a:prstGeom prst="rect">
            <a:avLst/>
          </a:prstGeom>
          <a:noFill/>
        </p:spPr>
        <p:txBody>
          <a:bodyPr wrap="none" rtlCol="0">
            <a:spAutoFit/>
          </a:bodyPr>
          <a:lstStyle/>
          <a:p>
            <a:r>
              <a:rPr lang="en-GB" sz="2800" b="1" dirty="0" err="1" smtClean="0">
                <a:latin typeface="Comic Sans MS" pitchFamily="66" charset="0"/>
              </a:rPr>
              <a:t>Dans</a:t>
            </a:r>
            <a:r>
              <a:rPr lang="en-GB" sz="2800" b="1" dirty="0" smtClean="0">
                <a:latin typeface="Comic Sans MS" pitchFamily="66" charset="0"/>
              </a:rPr>
              <a:t> </a:t>
            </a:r>
            <a:r>
              <a:rPr lang="en-GB" sz="2800" b="1" dirty="0" err="1" smtClean="0">
                <a:latin typeface="Comic Sans MS" pitchFamily="66" charset="0"/>
              </a:rPr>
              <a:t>l’image</a:t>
            </a:r>
            <a:r>
              <a:rPr lang="en-GB" sz="2800" b="1" dirty="0" smtClean="0">
                <a:latin typeface="Comic Sans MS" pitchFamily="66" charset="0"/>
              </a:rPr>
              <a:t>, </a:t>
            </a:r>
          </a:p>
          <a:p>
            <a:r>
              <a:rPr lang="en-GB" sz="2800" b="1" dirty="0" smtClean="0">
                <a:latin typeface="Comic Sans MS" pitchFamily="66" charset="0"/>
              </a:rPr>
              <a:t>on </a:t>
            </a:r>
            <a:r>
              <a:rPr lang="en-GB" sz="2800" b="1" dirty="0" err="1" smtClean="0">
                <a:latin typeface="Comic Sans MS" pitchFamily="66" charset="0"/>
              </a:rPr>
              <a:t>peut</a:t>
            </a:r>
            <a:r>
              <a:rPr lang="en-GB" sz="2800" b="1" dirty="0" smtClean="0">
                <a:latin typeface="Comic Sans MS" pitchFamily="66" charset="0"/>
              </a:rPr>
              <a:t> </a:t>
            </a:r>
            <a:r>
              <a:rPr lang="en-GB" sz="2800" b="1" dirty="0" err="1" smtClean="0">
                <a:latin typeface="Comic Sans MS" pitchFamily="66" charset="0"/>
              </a:rPr>
              <a:t>voir</a:t>
            </a:r>
            <a:r>
              <a:rPr lang="en-GB" sz="2800" b="1" dirty="0" smtClean="0">
                <a:latin typeface="Comic Sans MS" pitchFamily="66" charset="0"/>
              </a:rPr>
              <a:t>.. </a:t>
            </a:r>
          </a:p>
          <a:p>
            <a:r>
              <a:rPr lang="en-GB" sz="2800" b="1" dirty="0" smtClean="0">
                <a:latin typeface="Comic Sans MS" pitchFamily="66" charset="0"/>
              </a:rPr>
              <a:t>/ </a:t>
            </a:r>
            <a:r>
              <a:rPr lang="en-GB" sz="2800" b="1" dirty="0" err="1" smtClean="0">
                <a:latin typeface="Comic Sans MS" pitchFamily="66" charset="0"/>
              </a:rPr>
              <a:t>il</a:t>
            </a:r>
            <a:r>
              <a:rPr lang="en-GB" sz="2800" b="1" dirty="0" smtClean="0">
                <a:latin typeface="Comic Sans MS" pitchFamily="66" charset="0"/>
              </a:rPr>
              <a:t> y a ...</a:t>
            </a:r>
            <a:endParaRPr lang="en-GB" sz="2800" b="1" dirty="0">
              <a:latin typeface="Comic Sans MS" pitchFamily="66" charset="0"/>
            </a:endParaRPr>
          </a:p>
        </p:txBody>
      </p:sp>
      <p:sp>
        <p:nvSpPr>
          <p:cNvPr id="5" name="TextBox 4"/>
          <p:cNvSpPr txBox="1"/>
          <p:nvPr/>
        </p:nvSpPr>
        <p:spPr>
          <a:xfrm>
            <a:off x="2357422" y="1285860"/>
            <a:ext cx="1516762" cy="523220"/>
          </a:xfrm>
          <a:prstGeom prst="rect">
            <a:avLst/>
          </a:prstGeom>
          <a:noFill/>
        </p:spPr>
        <p:txBody>
          <a:bodyPr wrap="none" rtlCol="0">
            <a:spAutoFit/>
          </a:bodyPr>
          <a:lstStyle/>
          <a:p>
            <a:r>
              <a:rPr lang="en-GB" sz="2800" dirty="0" smtClean="0">
                <a:solidFill>
                  <a:srgbClr val="0000CC"/>
                </a:solidFill>
                <a:latin typeface="Comic Sans MS" pitchFamily="66" charset="0"/>
              </a:rPr>
              <a:t>un singe</a:t>
            </a:r>
            <a:endParaRPr lang="en-GB" sz="2800" dirty="0">
              <a:solidFill>
                <a:srgbClr val="0000CC"/>
              </a:solidFill>
              <a:latin typeface="Comic Sans MS" pitchFamily="66" charset="0"/>
            </a:endParaRPr>
          </a:p>
        </p:txBody>
      </p:sp>
      <p:sp>
        <p:nvSpPr>
          <p:cNvPr id="7" name="TextBox 6"/>
          <p:cNvSpPr txBox="1"/>
          <p:nvPr/>
        </p:nvSpPr>
        <p:spPr>
          <a:xfrm>
            <a:off x="5357818" y="2000240"/>
            <a:ext cx="1699504"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fleur</a:t>
            </a:r>
            <a:endParaRPr lang="en-GB" sz="2800" dirty="0">
              <a:solidFill>
                <a:srgbClr val="FF0000"/>
              </a:solidFill>
            </a:endParaRPr>
          </a:p>
        </p:txBody>
      </p:sp>
      <p:sp>
        <p:nvSpPr>
          <p:cNvPr id="8" name="TextBox 7"/>
          <p:cNvSpPr txBox="1"/>
          <p:nvPr/>
        </p:nvSpPr>
        <p:spPr>
          <a:xfrm>
            <a:off x="1571604" y="2786058"/>
            <a:ext cx="1606530"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arbre</a:t>
            </a:r>
            <a:endParaRPr lang="en-GB" sz="2800" dirty="0">
              <a:solidFill>
                <a:srgbClr val="0000CC"/>
              </a:solidFill>
            </a:endParaRPr>
          </a:p>
        </p:txBody>
      </p:sp>
      <p:sp>
        <p:nvSpPr>
          <p:cNvPr id="9" name="TextBox 8"/>
          <p:cNvSpPr txBox="1"/>
          <p:nvPr/>
        </p:nvSpPr>
        <p:spPr>
          <a:xfrm>
            <a:off x="1214414" y="3643314"/>
            <a:ext cx="2172390" cy="523220"/>
          </a:xfrm>
          <a:prstGeom prst="rect">
            <a:avLst/>
          </a:prstGeom>
          <a:noFill/>
        </p:spPr>
        <p:txBody>
          <a:bodyPr wrap="none" rtlCol="0">
            <a:spAutoFit/>
          </a:bodyPr>
          <a:lstStyle/>
          <a:p>
            <a:r>
              <a:rPr lang="en-GB" sz="2800" dirty="0" smtClean="0">
                <a:solidFill>
                  <a:srgbClr val="008000"/>
                </a:solidFill>
              </a:rPr>
              <a:t>des oranges</a:t>
            </a:r>
            <a:endParaRPr lang="en-GB" sz="2800" dirty="0">
              <a:solidFill>
                <a:srgbClr val="008000"/>
              </a:solidFill>
            </a:endParaRPr>
          </a:p>
        </p:txBody>
      </p:sp>
      <p:sp>
        <p:nvSpPr>
          <p:cNvPr id="10" name="TextBox 9"/>
          <p:cNvSpPr txBox="1"/>
          <p:nvPr/>
        </p:nvSpPr>
        <p:spPr>
          <a:xfrm>
            <a:off x="6000760" y="3071810"/>
            <a:ext cx="1444626" cy="523220"/>
          </a:xfrm>
          <a:prstGeom prst="rect">
            <a:avLst/>
          </a:prstGeom>
          <a:noFill/>
        </p:spPr>
        <p:txBody>
          <a:bodyPr wrap="none" rtlCol="0">
            <a:spAutoFit/>
          </a:bodyPr>
          <a:lstStyle/>
          <a:p>
            <a:r>
              <a:rPr lang="en-GB" sz="2800" dirty="0" smtClean="0">
                <a:solidFill>
                  <a:srgbClr val="0000CC"/>
                </a:solidFill>
              </a:rPr>
              <a:t>le </a:t>
            </a:r>
            <a:r>
              <a:rPr lang="en-GB" sz="2800" dirty="0" err="1" smtClean="0">
                <a:solidFill>
                  <a:srgbClr val="0000CC"/>
                </a:solidFill>
              </a:rPr>
              <a:t>soleil</a:t>
            </a:r>
            <a:endParaRPr lang="en-GB" sz="2800" dirty="0">
              <a:solidFill>
                <a:srgbClr val="0000CC"/>
              </a:solidFill>
            </a:endParaRPr>
          </a:p>
        </p:txBody>
      </p:sp>
      <p:sp>
        <p:nvSpPr>
          <p:cNvPr id="11" name="TextBox 10"/>
          <p:cNvSpPr txBox="1"/>
          <p:nvPr/>
        </p:nvSpPr>
        <p:spPr>
          <a:xfrm>
            <a:off x="5286380" y="3929066"/>
            <a:ext cx="2000264" cy="523220"/>
          </a:xfrm>
          <a:prstGeom prst="rect">
            <a:avLst/>
          </a:prstGeom>
          <a:noFill/>
        </p:spPr>
        <p:txBody>
          <a:bodyPr wrap="square" rtlCol="0">
            <a:spAutoFit/>
          </a:bodyPr>
          <a:lstStyle/>
          <a:p>
            <a:r>
              <a:rPr lang="en-GB" sz="2800" dirty="0" smtClean="0">
                <a:solidFill>
                  <a:srgbClr val="008000"/>
                </a:solidFill>
              </a:rPr>
              <a:t>de </a:t>
            </a:r>
            <a:r>
              <a:rPr lang="en-GB" sz="2800" dirty="0" err="1" smtClean="0">
                <a:solidFill>
                  <a:srgbClr val="008000"/>
                </a:solidFill>
              </a:rPr>
              <a:t>l’herbe</a:t>
            </a:r>
            <a:endParaRPr lang="en-GB" sz="2800" dirty="0">
              <a:solidFill>
                <a:srgbClr val="008000"/>
              </a:solidFill>
            </a:endParaRPr>
          </a:p>
        </p:txBody>
      </p:sp>
      <p:sp>
        <p:nvSpPr>
          <p:cNvPr id="12" name="TextBox 11"/>
          <p:cNvSpPr txBox="1"/>
          <p:nvPr/>
        </p:nvSpPr>
        <p:spPr>
          <a:xfrm>
            <a:off x="1785918" y="4500570"/>
            <a:ext cx="1922321"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a:t>
            </a:r>
            <a:r>
              <a:rPr lang="en-GB" sz="2800" dirty="0" err="1" smtClean="0">
                <a:solidFill>
                  <a:srgbClr val="FF0000"/>
                </a:solidFill>
              </a:rPr>
              <a:t>feuille</a:t>
            </a:r>
            <a:endParaRPr lang="en-GB" sz="2800" dirty="0">
              <a:solidFill>
                <a:srgbClr val="FF0000"/>
              </a:solidFill>
            </a:endParaRPr>
          </a:p>
        </p:txBody>
      </p:sp>
      <p:sp>
        <p:nvSpPr>
          <p:cNvPr id="13" name="TextBox 12"/>
          <p:cNvSpPr txBox="1"/>
          <p:nvPr/>
        </p:nvSpPr>
        <p:spPr>
          <a:xfrm>
            <a:off x="4643438" y="4714884"/>
            <a:ext cx="2209259"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a:t>
            </a:r>
            <a:r>
              <a:rPr lang="en-GB" sz="2800" dirty="0" err="1" smtClean="0">
                <a:solidFill>
                  <a:srgbClr val="FF0000"/>
                </a:solidFill>
              </a:rPr>
              <a:t>branche</a:t>
            </a:r>
            <a:endParaRPr lang="en-GB" sz="2800" dirty="0">
              <a:solidFill>
                <a:srgbClr val="FF0000"/>
              </a:solidFill>
            </a:endParaRPr>
          </a:p>
        </p:txBody>
      </p:sp>
      <p:sp>
        <p:nvSpPr>
          <p:cNvPr id="14" name="TextBox 13"/>
          <p:cNvSpPr txBox="1"/>
          <p:nvPr/>
        </p:nvSpPr>
        <p:spPr>
          <a:xfrm>
            <a:off x="3071802" y="5429264"/>
            <a:ext cx="1697901"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oiseau</a:t>
            </a:r>
            <a:endParaRPr lang="en-GB" sz="2800" dirty="0">
              <a:solidFill>
                <a:srgbClr val="0000CC"/>
              </a:solidFill>
            </a:endParaRPr>
          </a:p>
        </p:txBody>
      </p:sp>
      <p:sp>
        <p:nvSpPr>
          <p:cNvPr id="15" name="TextBox 14"/>
          <p:cNvSpPr txBox="1"/>
          <p:nvPr/>
        </p:nvSpPr>
        <p:spPr>
          <a:xfrm>
            <a:off x="4286248" y="1214422"/>
            <a:ext cx="2329484"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perroquet</a:t>
            </a:r>
            <a:endParaRPr lang="en-GB" sz="2800" dirty="0">
              <a:solidFill>
                <a:srgbClr val="0000CC"/>
              </a:solidFill>
            </a:endParaRPr>
          </a:p>
        </p:txBody>
      </p:sp>
      <p:sp>
        <p:nvSpPr>
          <p:cNvPr id="16" name="TextBox 15"/>
          <p:cNvSpPr txBox="1"/>
          <p:nvPr/>
        </p:nvSpPr>
        <p:spPr>
          <a:xfrm>
            <a:off x="3500430" y="642918"/>
            <a:ext cx="1891865"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buisson</a:t>
            </a:r>
            <a:endParaRPr lang="en-GB" sz="2800" dirty="0">
              <a:solidFill>
                <a:srgbClr val="0000CC"/>
              </a:solidFill>
            </a:endParaRPr>
          </a:p>
        </p:txBody>
      </p:sp>
      <p:sp>
        <p:nvSpPr>
          <p:cNvPr id="17" name="TextBox 16"/>
          <p:cNvSpPr txBox="1"/>
          <p:nvPr/>
        </p:nvSpPr>
        <p:spPr>
          <a:xfrm>
            <a:off x="4929190" y="5500702"/>
            <a:ext cx="1167307" cy="523220"/>
          </a:xfrm>
          <a:prstGeom prst="rect">
            <a:avLst/>
          </a:prstGeom>
          <a:noFill/>
        </p:spPr>
        <p:txBody>
          <a:bodyPr wrap="none" rtlCol="0">
            <a:spAutoFit/>
          </a:bodyPr>
          <a:lstStyle/>
          <a:p>
            <a:r>
              <a:rPr lang="en-GB" sz="2800" dirty="0" smtClean="0">
                <a:solidFill>
                  <a:srgbClr val="0000CC"/>
                </a:solidFill>
              </a:rPr>
              <a:t>le </a:t>
            </a:r>
            <a:r>
              <a:rPr lang="en-GB" sz="2800" dirty="0" err="1" smtClean="0">
                <a:solidFill>
                  <a:srgbClr val="0000CC"/>
                </a:solidFill>
              </a:rPr>
              <a:t>ciel</a:t>
            </a:r>
            <a:endParaRPr lang="en-GB" sz="2800" dirty="0">
              <a:solidFill>
                <a:srgbClr val="0000CC"/>
              </a:solidFill>
            </a:endParaRPr>
          </a:p>
        </p:txBody>
      </p:sp>
      <p:sp>
        <p:nvSpPr>
          <p:cNvPr id="18" name="TextBox 17"/>
          <p:cNvSpPr txBox="1"/>
          <p:nvPr/>
        </p:nvSpPr>
        <p:spPr>
          <a:xfrm>
            <a:off x="2000232" y="2000240"/>
            <a:ext cx="1577676" cy="523220"/>
          </a:xfrm>
          <a:prstGeom prst="rect">
            <a:avLst/>
          </a:prstGeom>
          <a:noFill/>
        </p:spPr>
        <p:txBody>
          <a:bodyPr wrap="none" rtlCol="0">
            <a:spAutoFit/>
          </a:bodyPr>
          <a:lstStyle/>
          <a:p>
            <a:r>
              <a:rPr lang="en-GB" sz="2800" dirty="0" smtClean="0">
                <a:solidFill>
                  <a:srgbClr val="FF0000"/>
                </a:solidFill>
              </a:rPr>
              <a:t>la jungle</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000760" y="6000768"/>
            <a:ext cx="3143240" cy="85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1142976" y="285728"/>
            <a:ext cx="6572296" cy="628654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3286116" y="2428868"/>
            <a:ext cx="2500330" cy="18573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428992" y="2643182"/>
            <a:ext cx="2725426" cy="1384995"/>
          </a:xfrm>
          <a:prstGeom prst="rect">
            <a:avLst/>
          </a:prstGeom>
          <a:noFill/>
        </p:spPr>
        <p:txBody>
          <a:bodyPr wrap="none" rtlCol="0">
            <a:spAutoFit/>
          </a:bodyPr>
          <a:lstStyle/>
          <a:p>
            <a:r>
              <a:rPr lang="en-GB" sz="2800" b="1" dirty="0" err="1" smtClean="0">
                <a:latin typeface="Comic Sans MS" pitchFamily="66" charset="0"/>
              </a:rPr>
              <a:t>Dans</a:t>
            </a:r>
            <a:r>
              <a:rPr lang="en-GB" sz="2800" b="1" dirty="0" smtClean="0">
                <a:latin typeface="Comic Sans MS" pitchFamily="66" charset="0"/>
              </a:rPr>
              <a:t> </a:t>
            </a:r>
            <a:r>
              <a:rPr lang="en-GB" sz="2800" b="1" dirty="0" err="1" smtClean="0">
                <a:latin typeface="Comic Sans MS" pitchFamily="66" charset="0"/>
              </a:rPr>
              <a:t>l’image</a:t>
            </a:r>
            <a:r>
              <a:rPr lang="en-GB" sz="2800" b="1" dirty="0" smtClean="0">
                <a:latin typeface="Comic Sans MS" pitchFamily="66" charset="0"/>
              </a:rPr>
              <a:t>, </a:t>
            </a:r>
          </a:p>
          <a:p>
            <a:r>
              <a:rPr lang="en-GB" sz="2800" b="1" dirty="0" smtClean="0">
                <a:latin typeface="Comic Sans MS" pitchFamily="66" charset="0"/>
              </a:rPr>
              <a:t>on </a:t>
            </a:r>
            <a:r>
              <a:rPr lang="en-GB" sz="2800" b="1" dirty="0" err="1" smtClean="0">
                <a:latin typeface="Comic Sans MS" pitchFamily="66" charset="0"/>
              </a:rPr>
              <a:t>peut</a:t>
            </a:r>
            <a:r>
              <a:rPr lang="en-GB" sz="2800" b="1" dirty="0" smtClean="0">
                <a:latin typeface="Comic Sans MS" pitchFamily="66" charset="0"/>
              </a:rPr>
              <a:t> </a:t>
            </a:r>
            <a:r>
              <a:rPr lang="en-GB" sz="2800" b="1" dirty="0" err="1" smtClean="0">
                <a:latin typeface="Comic Sans MS" pitchFamily="66" charset="0"/>
              </a:rPr>
              <a:t>voir</a:t>
            </a:r>
            <a:r>
              <a:rPr lang="en-GB" sz="2800" b="1" dirty="0" smtClean="0">
                <a:latin typeface="Comic Sans MS" pitchFamily="66" charset="0"/>
              </a:rPr>
              <a:t>.. </a:t>
            </a:r>
          </a:p>
          <a:p>
            <a:r>
              <a:rPr lang="en-GB" sz="2800" b="1" dirty="0" smtClean="0">
                <a:latin typeface="Comic Sans MS" pitchFamily="66" charset="0"/>
              </a:rPr>
              <a:t>/ </a:t>
            </a:r>
            <a:r>
              <a:rPr lang="en-GB" sz="2800" b="1" dirty="0" err="1" smtClean="0">
                <a:latin typeface="Comic Sans MS" pitchFamily="66" charset="0"/>
              </a:rPr>
              <a:t>il</a:t>
            </a:r>
            <a:r>
              <a:rPr lang="en-GB" sz="2800" b="1" dirty="0" smtClean="0">
                <a:latin typeface="Comic Sans MS" pitchFamily="66" charset="0"/>
              </a:rPr>
              <a:t> y a ...</a:t>
            </a:r>
            <a:endParaRPr lang="en-GB" sz="2800" b="1" dirty="0">
              <a:latin typeface="Comic Sans MS" pitchFamily="66" charset="0"/>
            </a:endParaRPr>
          </a:p>
        </p:txBody>
      </p:sp>
      <p:sp>
        <p:nvSpPr>
          <p:cNvPr id="5" name="TextBox 4"/>
          <p:cNvSpPr txBox="1"/>
          <p:nvPr/>
        </p:nvSpPr>
        <p:spPr>
          <a:xfrm>
            <a:off x="2357422" y="1285860"/>
            <a:ext cx="1516762" cy="523220"/>
          </a:xfrm>
          <a:prstGeom prst="rect">
            <a:avLst/>
          </a:prstGeom>
          <a:noFill/>
        </p:spPr>
        <p:txBody>
          <a:bodyPr wrap="none" rtlCol="0">
            <a:spAutoFit/>
          </a:bodyPr>
          <a:lstStyle/>
          <a:p>
            <a:r>
              <a:rPr lang="en-GB" sz="2800" dirty="0" smtClean="0">
                <a:solidFill>
                  <a:srgbClr val="0000CC"/>
                </a:solidFill>
                <a:latin typeface="Comic Sans MS" pitchFamily="66" charset="0"/>
              </a:rPr>
              <a:t>un singe</a:t>
            </a:r>
            <a:endParaRPr lang="en-GB" sz="2800" dirty="0">
              <a:solidFill>
                <a:srgbClr val="0000CC"/>
              </a:solidFill>
              <a:latin typeface="Comic Sans MS" pitchFamily="66" charset="0"/>
            </a:endParaRPr>
          </a:p>
        </p:txBody>
      </p:sp>
      <p:sp>
        <p:nvSpPr>
          <p:cNvPr id="7" name="TextBox 6"/>
          <p:cNvSpPr txBox="1"/>
          <p:nvPr/>
        </p:nvSpPr>
        <p:spPr>
          <a:xfrm>
            <a:off x="5357818" y="2000240"/>
            <a:ext cx="1699504"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fleur</a:t>
            </a:r>
            <a:endParaRPr lang="en-GB" sz="2800" dirty="0">
              <a:solidFill>
                <a:srgbClr val="FF0000"/>
              </a:solidFill>
            </a:endParaRPr>
          </a:p>
        </p:txBody>
      </p:sp>
      <p:sp>
        <p:nvSpPr>
          <p:cNvPr id="8" name="TextBox 7"/>
          <p:cNvSpPr txBox="1"/>
          <p:nvPr/>
        </p:nvSpPr>
        <p:spPr>
          <a:xfrm>
            <a:off x="1571604" y="2786058"/>
            <a:ext cx="1606530"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arbre</a:t>
            </a:r>
            <a:endParaRPr lang="en-GB" sz="2800" dirty="0">
              <a:solidFill>
                <a:srgbClr val="0000CC"/>
              </a:solidFill>
            </a:endParaRPr>
          </a:p>
        </p:txBody>
      </p:sp>
      <p:sp>
        <p:nvSpPr>
          <p:cNvPr id="9" name="TextBox 8"/>
          <p:cNvSpPr txBox="1"/>
          <p:nvPr/>
        </p:nvSpPr>
        <p:spPr>
          <a:xfrm>
            <a:off x="1214414" y="3643314"/>
            <a:ext cx="2172390" cy="523220"/>
          </a:xfrm>
          <a:prstGeom prst="rect">
            <a:avLst/>
          </a:prstGeom>
          <a:noFill/>
        </p:spPr>
        <p:txBody>
          <a:bodyPr wrap="none" rtlCol="0">
            <a:spAutoFit/>
          </a:bodyPr>
          <a:lstStyle/>
          <a:p>
            <a:r>
              <a:rPr lang="en-GB" sz="2800" dirty="0" smtClean="0">
                <a:solidFill>
                  <a:srgbClr val="008000"/>
                </a:solidFill>
              </a:rPr>
              <a:t>des oranges</a:t>
            </a:r>
            <a:endParaRPr lang="en-GB" sz="2800" dirty="0">
              <a:solidFill>
                <a:srgbClr val="008000"/>
              </a:solidFill>
            </a:endParaRPr>
          </a:p>
        </p:txBody>
      </p:sp>
      <p:sp>
        <p:nvSpPr>
          <p:cNvPr id="10" name="TextBox 9"/>
          <p:cNvSpPr txBox="1"/>
          <p:nvPr/>
        </p:nvSpPr>
        <p:spPr>
          <a:xfrm>
            <a:off x="6000760" y="3071810"/>
            <a:ext cx="1444626" cy="523220"/>
          </a:xfrm>
          <a:prstGeom prst="rect">
            <a:avLst/>
          </a:prstGeom>
          <a:noFill/>
        </p:spPr>
        <p:txBody>
          <a:bodyPr wrap="none" rtlCol="0">
            <a:spAutoFit/>
          </a:bodyPr>
          <a:lstStyle/>
          <a:p>
            <a:r>
              <a:rPr lang="en-GB" sz="2800" dirty="0" smtClean="0">
                <a:solidFill>
                  <a:srgbClr val="0000CC"/>
                </a:solidFill>
              </a:rPr>
              <a:t>le </a:t>
            </a:r>
            <a:r>
              <a:rPr lang="en-GB" sz="2800" dirty="0" err="1" smtClean="0">
                <a:solidFill>
                  <a:srgbClr val="0000CC"/>
                </a:solidFill>
              </a:rPr>
              <a:t>soleil</a:t>
            </a:r>
            <a:endParaRPr lang="en-GB" sz="2800" dirty="0">
              <a:solidFill>
                <a:srgbClr val="0000CC"/>
              </a:solidFill>
            </a:endParaRPr>
          </a:p>
        </p:txBody>
      </p:sp>
      <p:sp>
        <p:nvSpPr>
          <p:cNvPr id="11" name="TextBox 10"/>
          <p:cNvSpPr txBox="1"/>
          <p:nvPr/>
        </p:nvSpPr>
        <p:spPr>
          <a:xfrm>
            <a:off x="5286380" y="3929066"/>
            <a:ext cx="2000264" cy="523220"/>
          </a:xfrm>
          <a:prstGeom prst="rect">
            <a:avLst/>
          </a:prstGeom>
          <a:noFill/>
        </p:spPr>
        <p:txBody>
          <a:bodyPr wrap="square" rtlCol="0">
            <a:spAutoFit/>
          </a:bodyPr>
          <a:lstStyle/>
          <a:p>
            <a:r>
              <a:rPr lang="en-GB" sz="2800" dirty="0" smtClean="0">
                <a:solidFill>
                  <a:srgbClr val="008000"/>
                </a:solidFill>
              </a:rPr>
              <a:t>de </a:t>
            </a:r>
            <a:r>
              <a:rPr lang="en-GB" sz="2800" dirty="0" err="1" smtClean="0">
                <a:solidFill>
                  <a:srgbClr val="008000"/>
                </a:solidFill>
              </a:rPr>
              <a:t>l’herbe</a:t>
            </a:r>
            <a:endParaRPr lang="en-GB" sz="2800" dirty="0">
              <a:solidFill>
                <a:srgbClr val="008000"/>
              </a:solidFill>
            </a:endParaRPr>
          </a:p>
        </p:txBody>
      </p:sp>
      <p:sp>
        <p:nvSpPr>
          <p:cNvPr id="12" name="TextBox 11"/>
          <p:cNvSpPr txBox="1"/>
          <p:nvPr/>
        </p:nvSpPr>
        <p:spPr>
          <a:xfrm>
            <a:off x="1785918" y="4500570"/>
            <a:ext cx="1922321"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a:t>
            </a:r>
            <a:r>
              <a:rPr lang="en-GB" sz="2800" dirty="0" err="1" smtClean="0">
                <a:solidFill>
                  <a:srgbClr val="FF0000"/>
                </a:solidFill>
              </a:rPr>
              <a:t>feuille</a:t>
            </a:r>
            <a:endParaRPr lang="en-GB" sz="2800" dirty="0">
              <a:solidFill>
                <a:srgbClr val="FF0000"/>
              </a:solidFill>
            </a:endParaRPr>
          </a:p>
        </p:txBody>
      </p:sp>
      <p:sp>
        <p:nvSpPr>
          <p:cNvPr id="13" name="TextBox 12"/>
          <p:cNvSpPr txBox="1"/>
          <p:nvPr/>
        </p:nvSpPr>
        <p:spPr>
          <a:xfrm>
            <a:off x="4643438" y="4714884"/>
            <a:ext cx="2209259" cy="523220"/>
          </a:xfrm>
          <a:prstGeom prst="rect">
            <a:avLst/>
          </a:prstGeom>
          <a:noFill/>
        </p:spPr>
        <p:txBody>
          <a:bodyPr wrap="none" rtlCol="0">
            <a:spAutoFit/>
          </a:bodyPr>
          <a:lstStyle/>
          <a:p>
            <a:r>
              <a:rPr lang="en-GB" sz="2800" dirty="0" err="1" smtClean="0">
                <a:solidFill>
                  <a:srgbClr val="FF0000"/>
                </a:solidFill>
              </a:rPr>
              <a:t>une</a:t>
            </a:r>
            <a:r>
              <a:rPr lang="en-GB" sz="2800" dirty="0" smtClean="0">
                <a:solidFill>
                  <a:srgbClr val="FF0000"/>
                </a:solidFill>
              </a:rPr>
              <a:t> </a:t>
            </a:r>
            <a:r>
              <a:rPr lang="en-GB" sz="2800" dirty="0" err="1" smtClean="0">
                <a:solidFill>
                  <a:srgbClr val="FF0000"/>
                </a:solidFill>
              </a:rPr>
              <a:t>branche</a:t>
            </a:r>
            <a:endParaRPr lang="en-GB" sz="2800" dirty="0">
              <a:solidFill>
                <a:srgbClr val="FF0000"/>
              </a:solidFill>
            </a:endParaRPr>
          </a:p>
        </p:txBody>
      </p:sp>
      <p:sp>
        <p:nvSpPr>
          <p:cNvPr id="14" name="TextBox 13"/>
          <p:cNvSpPr txBox="1"/>
          <p:nvPr/>
        </p:nvSpPr>
        <p:spPr>
          <a:xfrm>
            <a:off x="3071802" y="5429264"/>
            <a:ext cx="1697901"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oiseau</a:t>
            </a:r>
            <a:endParaRPr lang="en-GB" sz="2800" dirty="0">
              <a:solidFill>
                <a:srgbClr val="0000CC"/>
              </a:solidFill>
            </a:endParaRPr>
          </a:p>
        </p:txBody>
      </p:sp>
      <p:sp>
        <p:nvSpPr>
          <p:cNvPr id="15" name="TextBox 14"/>
          <p:cNvSpPr txBox="1"/>
          <p:nvPr/>
        </p:nvSpPr>
        <p:spPr>
          <a:xfrm>
            <a:off x="4286248" y="1214422"/>
            <a:ext cx="2329484"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perroquet</a:t>
            </a:r>
            <a:endParaRPr lang="en-GB" sz="2800" dirty="0">
              <a:solidFill>
                <a:srgbClr val="0000CC"/>
              </a:solidFill>
            </a:endParaRPr>
          </a:p>
        </p:txBody>
      </p:sp>
      <p:sp>
        <p:nvSpPr>
          <p:cNvPr id="16" name="TextBox 15"/>
          <p:cNvSpPr txBox="1"/>
          <p:nvPr/>
        </p:nvSpPr>
        <p:spPr>
          <a:xfrm>
            <a:off x="3500430" y="642918"/>
            <a:ext cx="1891865" cy="523220"/>
          </a:xfrm>
          <a:prstGeom prst="rect">
            <a:avLst/>
          </a:prstGeom>
          <a:noFill/>
        </p:spPr>
        <p:txBody>
          <a:bodyPr wrap="none" rtlCol="0">
            <a:spAutoFit/>
          </a:bodyPr>
          <a:lstStyle/>
          <a:p>
            <a:r>
              <a:rPr lang="en-GB" sz="2800" dirty="0" smtClean="0">
                <a:solidFill>
                  <a:srgbClr val="0000CC"/>
                </a:solidFill>
              </a:rPr>
              <a:t>un </a:t>
            </a:r>
            <a:r>
              <a:rPr lang="en-GB" sz="2800" dirty="0" err="1" smtClean="0">
                <a:solidFill>
                  <a:srgbClr val="0000CC"/>
                </a:solidFill>
              </a:rPr>
              <a:t>buisson</a:t>
            </a:r>
            <a:endParaRPr lang="en-GB" sz="2800" dirty="0">
              <a:solidFill>
                <a:srgbClr val="0000CC"/>
              </a:solidFill>
            </a:endParaRPr>
          </a:p>
        </p:txBody>
      </p:sp>
      <p:sp>
        <p:nvSpPr>
          <p:cNvPr id="17" name="TextBox 16"/>
          <p:cNvSpPr txBox="1"/>
          <p:nvPr/>
        </p:nvSpPr>
        <p:spPr>
          <a:xfrm>
            <a:off x="4929190" y="5500702"/>
            <a:ext cx="1167307" cy="523220"/>
          </a:xfrm>
          <a:prstGeom prst="rect">
            <a:avLst/>
          </a:prstGeom>
          <a:noFill/>
        </p:spPr>
        <p:txBody>
          <a:bodyPr wrap="none" rtlCol="0">
            <a:spAutoFit/>
          </a:bodyPr>
          <a:lstStyle/>
          <a:p>
            <a:r>
              <a:rPr lang="en-GB" sz="2800" dirty="0" smtClean="0">
                <a:solidFill>
                  <a:srgbClr val="0000CC"/>
                </a:solidFill>
              </a:rPr>
              <a:t>le </a:t>
            </a:r>
            <a:r>
              <a:rPr lang="en-GB" sz="2800" dirty="0" err="1" smtClean="0">
                <a:solidFill>
                  <a:srgbClr val="0000CC"/>
                </a:solidFill>
              </a:rPr>
              <a:t>ciel</a:t>
            </a:r>
            <a:endParaRPr lang="en-GB" sz="2800" dirty="0">
              <a:solidFill>
                <a:srgbClr val="0000CC"/>
              </a:solidFill>
            </a:endParaRPr>
          </a:p>
        </p:txBody>
      </p:sp>
      <p:sp>
        <p:nvSpPr>
          <p:cNvPr id="18" name="TextBox 17"/>
          <p:cNvSpPr txBox="1"/>
          <p:nvPr/>
        </p:nvSpPr>
        <p:spPr>
          <a:xfrm>
            <a:off x="2000232" y="2000240"/>
            <a:ext cx="1577676" cy="523220"/>
          </a:xfrm>
          <a:prstGeom prst="rect">
            <a:avLst/>
          </a:prstGeom>
          <a:noFill/>
        </p:spPr>
        <p:txBody>
          <a:bodyPr wrap="none" rtlCol="0">
            <a:spAutoFit/>
          </a:bodyPr>
          <a:lstStyle/>
          <a:p>
            <a:r>
              <a:rPr lang="en-GB" sz="2800" dirty="0" smtClean="0">
                <a:solidFill>
                  <a:srgbClr val="FF0000"/>
                </a:solidFill>
              </a:rPr>
              <a:t>la jungle</a:t>
            </a:r>
            <a:endParaRPr lang="en-GB" sz="2800" dirty="0">
              <a:solidFill>
                <a:srgbClr val="FF0000"/>
              </a:solidFill>
            </a:endParaRPr>
          </a:p>
        </p:txBody>
      </p:sp>
      <p:sp>
        <p:nvSpPr>
          <p:cNvPr id="19" name="TextBox 18"/>
          <p:cNvSpPr txBox="1"/>
          <p:nvPr/>
        </p:nvSpPr>
        <p:spPr>
          <a:xfrm>
            <a:off x="357158" y="0"/>
            <a:ext cx="2214610" cy="1231106"/>
          </a:xfrm>
          <a:prstGeom prst="rect">
            <a:avLst/>
          </a:prstGeom>
          <a:noFill/>
        </p:spPr>
        <p:txBody>
          <a:bodyPr wrap="square" rtlCol="0">
            <a:spAutoFit/>
          </a:bodyPr>
          <a:lstStyle/>
          <a:p>
            <a:endParaRPr lang="en-GB" dirty="0" smtClean="0"/>
          </a:p>
          <a:p>
            <a:r>
              <a:rPr lang="en-GB" sz="2800" dirty="0" err="1" smtClean="0">
                <a:solidFill>
                  <a:srgbClr val="00B0F0"/>
                </a:solidFill>
              </a:rPr>
              <a:t>vert</a:t>
            </a:r>
            <a:r>
              <a:rPr lang="en-GB" sz="2800" dirty="0" smtClean="0">
                <a:solidFill>
                  <a:srgbClr val="00B0F0"/>
                </a:solidFill>
              </a:rPr>
              <a:t> </a:t>
            </a:r>
            <a:r>
              <a:rPr lang="en-GB" sz="2800" dirty="0" err="1" smtClean="0">
                <a:solidFill>
                  <a:srgbClr val="00B0F0"/>
                </a:solidFill>
              </a:rPr>
              <a:t>vif</a:t>
            </a:r>
            <a:endParaRPr lang="en-GB" sz="2800" dirty="0" smtClean="0">
              <a:solidFill>
                <a:srgbClr val="00B0F0"/>
              </a:solidFill>
            </a:endParaRPr>
          </a:p>
          <a:p>
            <a:r>
              <a:rPr lang="en-GB" sz="2800" dirty="0" err="1" smtClean="0">
                <a:solidFill>
                  <a:srgbClr val="FF6600"/>
                </a:solidFill>
              </a:rPr>
              <a:t>verte</a:t>
            </a:r>
            <a:r>
              <a:rPr lang="en-GB" sz="2800" dirty="0" smtClean="0">
                <a:solidFill>
                  <a:srgbClr val="FF6600"/>
                </a:solidFill>
              </a:rPr>
              <a:t> vive </a:t>
            </a:r>
          </a:p>
        </p:txBody>
      </p:sp>
      <p:sp>
        <p:nvSpPr>
          <p:cNvPr id="20" name="Rectangle 19"/>
          <p:cNvSpPr/>
          <p:nvPr/>
        </p:nvSpPr>
        <p:spPr>
          <a:xfrm>
            <a:off x="7072298" y="928670"/>
            <a:ext cx="2071702" cy="523220"/>
          </a:xfrm>
          <a:prstGeom prst="rect">
            <a:avLst/>
          </a:prstGeom>
        </p:spPr>
        <p:txBody>
          <a:bodyPr wrap="square">
            <a:spAutoFit/>
          </a:bodyPr>
          <a:lstStyle/>
          <a:p>
            <a:r>
              <a:rPr lang="en-GB" sz="2800" dirty="0" err="1" smtClean="0"/>
              <a:t>vert</a:t>
            </a:r>
            <a:r>
              <a:rPr lang="en-GB" sz="2800" dirty="0" smtClean="0"/>
              <a:t> </a:t>
            </a:r>
            <a:r>
              <a:rPr lang="en-GB" sz="2800" dirty="0" err="1" smtClean="0"/>
              <a:t>pâle</a:t>
            </a:r>
            <a:endParaRPr lang="en-GB" sz="2800" dirty="0" smtClean="0"/>
          </a:p>
        </p:txBody>
      </p:sp>
      <p:sp>
        <p:nvSpPr>
          <p:cNvPr id="21" name="TextBox 20"/>
          <p:cNvSpPr txBox="1"/>
          <p:nvPr/>
        </p:nvSpPr>
        <p:spPr>
          <a:xfrm>
            <a:off x="7396406" y="1500174"/>
            <a:ext cx="1747594" cy="523220"/>
          </a:xfrm>
          <a:prstGeom prst="rect">
            <a:avLst/>
          </a:prstGeom>
          <a:noFill/>
        </p:spPr>
        <p:txBody>
          <a:bodyPr wrap="none" rtlCol="0">
            <a:spAutoFit/>
          </a:bodyPr>
          <a:lstStyle/>
          <a:p>
            <a:r>
              <a:rPr lang="en-GB" sz="2800" dirty="0" err="1" smtClean="0"/>
              <a:t>vert</a:t>
            </a:r>
            <a:r>
              <a:rPr lang="en-GB" sz="2800" dirty="0" smtClean="0"/>
              <a:t> </a:t>
            </a:r>
            <a:r>
              <a:rPr lang="en-GB" sz="2800" dirty="0" err="1" smtClean="0"/>
              <a:t>clair</a:t>
            </a:r>
            <a:endParaRPr lang="en-GB" sz="2800" dirty="0"/>
          </a:p>
        </p:txBody>
      </p:sp>
      <p:sp>
        <p:nvSpPr>
          <p:cNvPr id="22" name="TextBox 21"/>
          <p:cNvSpPr txBox="1"/>
          <p:nvPr/>
        </p:nvSpPr>
        <p:spPr>
          <a:xfrm>
            <a:off x="6572264" y="357166"/>
            <a:ext cx="1947969" cy="523220"/>
          </a:xfrm>
          <a:prstGeom prst="rect">
            <a:avLst/>
          </a:prstGeom>
          <a:noFill/>
        </p:spPr>
        <p:txBody>
          <a:bodyPr wrap="square" rtlCol="0">
            <a:spAutoFit/>
          </a:bodyPr>
          <a:lstStyle/>
          <a:p>
            <a:r>
              <a:rPr lang="en-GB" sz="2800" dirty="0" err="1" smtClean="0"/>
              <a:t>vert</a:t>
            </a:r>
            <a:r>
              <a:rPr lang="en-GB" sz="2800" dirty="0" smtClean="0"/>
              <a:t> </a:t>
            </a:r>
            <a:r>
              <a:rPr lang="en-GB" sz="2800" dirty="0" err="1" smtClean="0"/>
              <a:t>foncé</a:t>
            </a:r>
            <a:endParaRPr lang="en-GB" sz="2800" dirty="0"/>
          </a:p>
        </p:txBody>
      </p:sp>
      <p:sp>
        <p:nvSpPr>
          <p:cNvPr id="23" name="TextBox 22"/>
          <p:cNvSpPr txBox="1"/>
          <p:nvPr/>
        </p:nvSpPr>
        <p:spPr>
          <a:xfrm>
            <a:off x="785786" y="6000768"/>
            <a:ext cx="1622560" cy="523220"/>
          </a:xfrm>
          <a:prstGeom prst="rect">
            <a:avLst/>
          </a:prstGeom>
          <a:noFill/>
        </p:spPr>
        <p:txBody>
          <a:bodyPr wrap="none" rtlCol="0">
            <a:spAutoFit/>
          </a:bodyPr>
          <a:lstStyle/>
          <a:p>
            <a:r>
              <a:rPr lang="en-GB" sz="2800" dirty="0" err="1" smtClean="0"/>
              <a:t>exotique</a:t>
            </a:r>
            <a:endParaRPr lang="en-GB" sz="2800" dirty="0"/>
          </a:p>
        </p:txBody>
      </p:sp>
      <p:sp>
        <p:nvSpPr>
          <p:cNvPr id="24" name="TextBox 23"/>
          <p:cNvSpPr txBox="1"/>
          <p:nvPr/>
        </p:nvSpPr>
        <p:spPr>
          <a:xfrm>
            <a:off x="0" y="1357298"/>
            <a:ext cx="1521570" cy="523220"/>
          </a:xfrm>
          <a:prstGeom prst="rect">
            <a:avLst/>
          </a:prstGeom>
          <a:noFill/>
        </p:spPr>
        <p:txBody>
          <a:bodyPr wrap="none" rtlCol="0">
            <a:spAutoFit/>
          </a:bodyPr>
          <a:lstStyle/>
          <a:p>
            <a:r>
              <a:rPr lang="en-GB" sz="2800" dirty="0" err="1" smtClean="0"/>
              <a:t>panaché</a:t>
            </a:r>
            <a:endParaRPr lang="en-GB" sz="2800" dirty="0"/>
          </a:p>
        </p:txBody>
      </p:sp>
      <p:sp>
        <p:nvSpPr>
          <p:cNvPr id="25" name="TextBox 24"/>
          <p:cNvSpPr txBox="1"/>
          <p:nvPr/>
        </p:nvSpPr>
        <p:spPr>
          <a:xfrm>
            <a:off x="7429520" y="5214950"/>
            <a:ext cx="1210588" cy="523220"/>
          </a:xfrm>
          <a:prstGeom prst="rect">
            <a:avLst/>
          </a:prstGeom>
          <a:noFill/>
        </p:spPr>
        <p:txBody>
          <a:bodyPr wrap="none" rtlCol="0">
            <a:spAutoFit/>
          </a:bodyPr>
          <a:lstStyle/>
          <a:p>
            <a:r>
              <a:rPr lang="en-GB" sz="2800" dirty="0" err="1" smtClean="0"/>
              <a:t>pointu</a:t>
            </a:r>
            <a:endParaRPr lang="en-GB" sz="2800" dirty="0"/>
          </a:p>
        </p:txBody>
      </p:sp>
      <p:sp>
        <p:nvSpPr>
          <p:cNvPr id="26" name="TextBox 25"/>
          <p:cNvSpPr txBox="1"/>
          <p:nvPr/>
        </p:nvSpPr>
        <p:spPr>
          <a:xfrm>
            <a:off x="357158" y="5286388"/>
            <a:ext cx="1593706" cy="523220"/>
          </a:xfrm>
          <a:prstGeom prst="rect">
            <a:avLst/>
          </a:prstGeom>
          <a:noFill/>
        </p:spPr>
        <p:txBody>
          <a:bodyPr wrap="none" rtlCol="0">
            <a:spAutoFit/>
          </a:bodyPr>
          <a:lstStyle/>
          <a:p>
            <a:r>
              <a:rPr lang="en-GB" sz="2800" dirty="0" err="1" smtClean="0"/>
              <a:t>méchant</a:t>
            </a:r>
            <a:endParaRPr lang="en-GB" sz="2800" dirty="0"/>
          </a:p>
        </p:txBody>
      </p:sp>
      <p:sp>
        <p:nvSpPr>
          <p:cNvPr id="27" name="TextBox 26"/>
          <p:cNvSpPr txBox="1"/>
          <p:nvPr/>
        </p:nvSpPr>
        <p:spPr>
          <a:xfrm>
            <a:off x="7910970" y="2714620"/>
            <a:ext cx="1233030" cy="954107"/>
          </a:xfrm>
          <a:prstGeom prst="rect">
            <a:avLst/>
          </a:prstGeom>
          <a:noFill/>
        </p:spPr>
        <p:txBody>
          <a:bodyPr wrap="none" rtlCol="0">
            <a:spAutoFit/>
          </a:bodyPr>
          <a:lstStyle/>
          <a:p>
            <a:r>
              <a:rPr lang="en-GB" sz="2800" dirty="0" smtClean="0"/>
              <a:t>long /</a:t>
            </a:r>
          </a:p>
          <a:p>
            <a:r>
              <a:rPr lang="en-GB" sz="2800" dirty="0" smtClean="0"/>
              <a:t>longue</a:t>
            </a:r>
            <a:endParaRPr lang="en-GB" sz="2800" dirty="0"/>
          </a:p>
        </p:txBody>
      </p:sp>
      <p:sp>
        <p:nvSpPr>
          <p:cNvPr id="28" name="TextBox 27"/>
          <p:cNvSpPr txBox="1"/>
          <p:nvPr/>
        </p:nvSpPr>
        <p:spPr>
          <a:xfrm>
            <a:off x="7949442" y="4143380"/>
            <a:ext cx="1194558" cy="523220"/>
          </a:xfrm>
          <a:prstGeom prst="rect">
            <a:avLst/>
          </a:prstGeom>
          <a:noFill/>
        </p:spPr>
        <p:txBody>
          <a:bodyPr wrap="none" rtlCol="0">
            <a:spAutoFit/>
          </a:bodyPr>
          <a:lstStyle/>
          <a:p>
            <a:r>
              <a:rPr lang="en-GB" sz="2800" dirty="0" smtClean="0"/>
              <a:t>court </a:t>
            </a:r>
          </a:p>
        </p:txBody>
      </p:sp>
      <p:sp>
        <p:nvSpPr>
          <p:cNvPr id="29" name="TextBox 28"/>
          <p:cNvSpPr txBox="1"/>
          <p:nvPr/>
        </p:nvSpPr>
        <p:spPr>
          <a:xfrm>
            <a:off x="6000760" y="6334780"/>
            <a:ext cx="2845651" cy="523220"/>
          </a:xfrm>
          <a:prstGeom prst="rect">
            <a:avLst/>
          </a:prstGeom>
          <a:noFill/>
        </p:spPr>
        <p:txBody>
          <a:bodyPr wrap="none" rtlCol="0">
            <a:spAutoFit/>
          </a:bodyPr>
          <a:lstStyle/>
          <a:p>
            <a:r>
              <a:rPr lang="en-GB" sz="2800" dirty="0" err="1" smtClean="0"/>
              <a:t>une</a:t>
            </a:r>
            <a:r>
              <a:rPr lang="en-GB" sz="2800" dirty="0" smtClean="0"/>
              <a:t> </a:t>
            </a:r>
            <a:r>
              <a:rPr lang="en-GB" sz="2800" dirty="0" err="1" smtClean="0"/>
              <a:t>touffe</a:t>
            </a:r>
            <a:r>
              <a:rPr lang="en-GB" sz="2800" dirty="0" smtClean="0"/>
              <a:t> de....</a:t>
            </a:r>
            <a:endParaRPr lang="en-GB" sz="2800" dirty="0"/>
          </a:p>
        </p:txBody>
      </p:sp>
      <p:sp>
        <p:nvSpPr>
          <p:cNvPr id="30" name="TextBox 29"/>
          <p:cNvSpPr txBox="1"/>
          <p:nvPr/>
        </p:nvSpPr>
        <p:spPr>
          <a:xfrm>
            <a:off x="6500826" y="5857892"/>
            <a:ext cx="2547492" cy="523220"/>
          </a:xfrm>
          <a:prstGeom prst="rect">
            <a:avLst/>
          </a:prstGeom>
          <a:noFill/>
        </p:spPr>
        <p:txBody>
          <a:bodyPr wrap="none" rtlCol="0">
            <a:spAutoFit/>
          </a:bodyPr>
          <a:lstStyle/>
          <a:p>
            <a:r>
              <a:rPr lang="en-GB" sz="2800" dirty="0" smtClean="0"/>
              <a:t>un massif de...</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heckerboard(across)">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heckerboard(across)">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heckerboard(across)">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9058" y="2643182"/>
            <a:ext cx="1500198"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6" name="Oval 5"/>
          <p:cNvSpPr/>
          <p:nvPr/>
        </p:nvSpPr>
        <p:spPr>
          <a:xfrm>
            <a:off x="6357950" y="1000108"/>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858016" y="2714620"/>
            <a:ext cx="1214446"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071934" y="5214950"/>
            <a:ext cx="1143008"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929322" y="4572008"/>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28794" y="4572008"/>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00100" y="271462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85918" y="1000108"/>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071934" y="357166"/>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cxnSp>
        <p:nvCxnSpPr>
          <p:cNvPr id="24" name="Straight Connector 23"/>
          <p:cNvCxnSpPr>
            <a:stCxn id="14" idx="4"/>
            <a:endCxn id="4" idx="0"/>
          </p:cNvCxnSpPr>
          <p:nvPr/>
        </p:nvCxnSpPr>
        <p:spPr>
          <a:xfrm rot="5400000">
            <a:off x="4161232" y="2089538"/>
            <a:ext cx="1071570"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3"/>
          </p:cNvCxnSpPr>
          <p:nvPr/>
        </p:nvCxnSpPr>
        <p:spPr>
          <a:xfrm rot="5400000">
            <a:off x="5488438" y="1906084"/>
            <a:ext cx="927206" cy="118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0" idx="1"/>
          </p:cNvCxnSpPr>
          <p:nvPr/>
        </p:nvCxnSpPr>
        <p:spPr>
          <a:xfrm>
            <a:off x="5216530" y="3857628"/>
            <a:ext cx="901105" cy="892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3"/>
            <a:endCxn id="11" idx="7"/>
          </p:cNvCxnSpPr>
          <p:nvPr/>
        </p:nvCxnSpPr>
        <p:spPr>
          <a:xfrm rot="5400000">
            <a:off x="3137884" y="3738985"/>
            <a:ext cx="899355" cy="1122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4" idx="2"/>
          </p:cNvCxnSpPr>
          <p:nvPr/>
        </p:nvCxnSpPr>
        <p:spPr>
          <a:xfrm>
            <a:off x="2285984" y="3321843"/>
            <a:ext cx="1643074" cy="28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5"/>
            <a:endCxn id="4" idx="1"/>
          </p:cNvCxnSpPr>
          <p:nvPr/>
        </p:nvCxnSpPr>
        <p:spPr>
          <a:xfrm rot="16200000" flipH="1">
            <a:off x="3109312" y="1810880"/>
            <a:ext cx="813623" cy="1265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rot="5400000">
            <a:off x="4071935" y="4643446"/>
            <a:ext cx="114300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 idx="6"/>
          </p:cNvCxnSpPr>
          <p:nvPr/>
        </p:nvCxnSpPr>
        <p:spPr>
          <a:xfrm rot="10800000">
            <a:off x="5429256" y="3350416"/>
            <a:ext cx="1428760" cy="71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Verb tables</a:t>
            </a:r>
            <a:endParaRPr lang="en-GB" b="1" dirty="0"/>
          </a:p>
        </p:txBody>
      </p:sp>
      <p:sp>
        <p:nvSpPr>
          <p:cNvPr id="3" name="Content Placeholder 2"/>
          <p:cNvSpPr>
            <a:spLocks noGrp="1"/>
          </p:cNvSpPr>
          <p:nvPr>
            <p:ph sz="half" idx="1"/>
          </p:nvPr>
        </p:nvSpPr>
        <p:spPr/>
        <p:txBody>
          <a:bodyPr>
            <a:normAutofit lnSpcReduction="10000"/>
          </a:bodyPr>
          <a:lstStyle/>
          <a:p>
            <a:pPr marL="514350" indent="-514350">
              <a:buFont typeface="+mj-lt"/>
              <a:buAutoNum type="arabicPeriod"/>
            </a:pPr>
            <a:r>
              <a:rPr lang="en-GB" b="1" dirty="0" smtClean="0"/>
              <a:t>It is eating</a:t>
            </a:r>
          </a:p>
          <a:p>
            <a:pPr marL="514350" indent="-514350">
              <a:buFont typeface="+mj-lt"/>
              <a:buAutoNum type="arabicPeriod"/>
            </a:pPr>
            <a:r>
              <a:rPr lang="en-GB" b="1" dirty="0" smtClean="0"/>
              <a:t>They are eating</a:t>
            </a:r>
          </a:p>
          <a:p>
            <a:pPr marL="514350" indent="-514350">
              <a:buFont typeface="+mj-lt"/>
              <a:buAutoNum type="arabicPeriod"/>
            </a:pPr>
            <a:r>
              <a:rPr lang="en-GB" b="1" dirty="0" smtClean="0"/>
              <a:t>It is watching</a:t>
            </a:r>
          </a:p>
          <a:p>
            <a:pPr marL="514350" indent="-514350">
              <a:buFont typeface="+mj-lt"/>
              <a:buAutoNum type="arabicPeriod"/>
            </a:pPr>
            <a:r>
              <a:rPr lang="en-GB" b="1" dirty="0" smtClean="0"/>
              <a:t>They are watching</a:t>
            </a:r>
          </a:p>
          <a:p>
            <a:pPr marL="514350" indent="-514350">
              <a:buFont typeface="+mj-lt"/>
              <a:buAutoNum type="arabicPeriod"/>
            </a:pPr>
            <a:r>
              <a:rPr lang="en-GB" b="1" dirty="0" smtClean="0"/>
              <a:t>It is staring</a:t>
            </a:r>
          </a:p>
          <a:p>
            <a:pPr marL="514350" indent="-514350">
              <a:buFont typeface="+mj-lt"/>
              <a:buAutoNum type="arabicPeriod"/>
            </a:pPr>
            <a:r>
              <a:rPr lang="en-GB" b="1" dirty="0" smtClean="0"/>
              <a:t>It is sitting</a:t>
            </a:r>
          </a:p>
          <a:p>
            <a:pPr marL="514350" indent="-514350">
              <a:buFont typeface="+mj-lt"/>
              <a:buAutoNum type="arabicPeriod"/>
            </a:pPr>
            <a:r>
              <a:rPr lang="en-GB" b="1" dirty="0" smtClean="0"/>
              <a:t>They are sitting</a:t>
            </a:r>
          </a:p>
          <a:p>
            <a:pPr marL="514350" indent="-514350">
              <a:buFont typeface="+mj-lt"/>
              <a:buAutoNum type="arabicPeriod"/>
            </a:pPr>
            <a:r>
              <a:rPr lang="en-GB" b="1" dirty="0" smtClean="0"/>
              <a:t>He is hiding</a:t>
            </a:r>
          </a:p>
          <a:p>
            <a:pPr marL="514350" indent="-514350">
              <a:buFont typeface="+mj-lt"/>
              <a:buAutoNum type="arabicPeriod"/>
            </a:pPr>
            <a:r>
              <a:rPr lang="en-GB" b="1" dirty="0" smtClean="0"/>
              <a:t>They are hiding</a:t>
            </a:r>
          </a:p>
        </p:txBody>
      </p:sp>
      <p:sp>
        <p:nvSpPr>
          <p:cNvPr id="4" name="Content Placeholder 3"/>
          <p:cNvSpPr>
            <a:spLocks noGrp="1"/>
          </p:cNvSpPr>
          <p:nvPr>
            <p:ph sz="half" idx="2"/>
          </p:nvPr>
        </p:nvSpPr>
        <p:spPr>
          <a:xfrm>
            <a:off x="4143372" y="1600200"/>
            <a:ext cx="5000628" cy="4525963"/>
          </a:xfrm>
        </p:spPr>
        <p:txBody>
          <a:bodyPr>
            <a:normAutofit lnSpcReduction="10000"/>
          </a:bodyPr>
          <a:lstStyle/>
          <a:p>
            <a:r>
              <a:rPr lang="en-GB" b="1" dirty="0" smtClean="0">
                <a:solidFill>
                  <a:srgbClr val="0000CC"/>
                </a:solidFill>
              </a:rPr>
              <a:t>Il mange</a:t>
            </a:r>
          </a:p>
          <a:p>
            <a:r>
              <a:rPr lang="en-GB" b="1" dirty="0" err="1" smtClean="0">
                <a:solidFill>
                  <a:srgbClr val="0000CC"/>
                </a:solidFill>
              </a:rPr>
              <a:t>Ils</a:t>
            </a:r>
            <a:r>
              <a:rPr lang="en-GB" b="1" dirty="0" smtClean="0">
                <a:solidFill>
                  <a:srgbClr val="0000CC"/>
                </a:solidFill>
              </a:rPr>
              <a:t> </a:t>
            </a:r>
            <a:r>
              <a:rPr lang="en-GB" b="1" dirty="0" err="1" smtClean="0">
                <a:solidFill>
                  <a:srgbClr val="0000CC"/>
                </a:solidFill>
              </a:rPr>
              <a:t>mangent</a:t>
            </a:r>
            <a:endParaRPr lang="en-GB" b="1" dirty="0" smtClean="0">
              <a:solidFill>
                <a:srgbClr val="0000CC"/>
              </a:solidFill>
            </a:endParaRPr>
          </a:p>
          <a:p>
            <a:r>
              <a:rPr lang="en-GB" b="1" dirty="0" smtClean="0">
                <a:solidFill>
                  <a:srgbClr val="0000CC"/>
                </a:solidFill>
              </a:rPr>
              <a:t>Il </a:t>
            </a:r>
            <a:r>
              <a:rPr lang="en-GB" b="1" dirty="0" err="1" smtClean="0">
                <a:solidFill>
                  <a:srgbClr val="0000CC"/>
                </a:solidFill>
              </a:rPr>
              <a:t>regarde</a:t>
            </a:r>
            <a:r>
              <a:rPr lang="en-GB" b="1" dirty="0" smtClean="0">
                <a:solidFill>
                  <a:srgbClr val="0000CC"/>
                </a:solidFill>
              </a:rPr>
              <a:t> (tout </a:t>
            </a:r>
            <a:r>
              <a:rPr lang="en-GB" b="1" dirty="0" err="1" smtClean="0">
                <a:solidFill>
                  <a:srgbClr val="0000CC"/>
                </a:solidFill>
              </a:rPr>
              <a:t>droit</a:t>
            </a:r>
            <a:r>
              <a:rPr lang="en-GB" b="1" dirty="0" smtClean="0">
                <a:solidFill>
                  <a:srgbClr val="0000CC"/>
                </a:solidFill>
              </a:rPr>
              <a:t>)</a:t>
            </a:r>
          </a:p>
          <a:p>
            <a:r>
              <a:rPr lang="en-GB" b="1" dirty="0" err="1" smtClean="0">
                <a:solidFill>
                  <a:srgbClr val="0000CC"/>
                </a:solidFill>
              </a:rPr>
              <a:t>Ils</a:t>
            </a:r>
            <a:r>
              <a:rPr lang="en-GB" b="1" dirty="0" smtClean="0">
                <a:solidFill>
                  <a:srgbClr val="0000CC"/>
                </a:solidFill>
              </a:rPr>
              <a:t> </a:t>
            </a:r>
            <a:r>
              <a:rPr lang="en-GB" b="1" dirty="0" err="1" smtClean="0">
                <a:solidFill>
                  <a:srgbClr val="0000CC"/>
                </a:solidFill>
              </a:rPr>
              <a:t>regardent</a:t>
            </a:r>
            <a:r>
              <a:rPr lang="en-GB" b="1" dirty="0" smtClean="0">
                <a:solidFill>
                  <a:srgbClr val="0000CC"/>
                </a:solidFill>
              </a:rPr>
              <a:t> (tout </a:t>
            </a:r>
            <a:r>
              <a:rPr lang="en-GB" b="1" dirty="0" err="1" smtClean="0">
                <a:solidFill>
                  <a:srgbClr val="0000CC"/>
                </a:solidFill>
              </a:rPr>
              <a:t>droit</a:t>
            </a:r>
            <a:r>
              <a:rPr lang="en-GB" b="1" dirty="0" smtClean="0">
                <a:solidFill>
                  <a:srgbClr val="0000CC"/>
                </a:solidFill>
              </a:rPr>
              <a:t>)</a:t>
            </a:r>
          </a:p>
          <a:p>
            <a:r>
              <a:rPr lang="en-GB" b="1" dirty="0" smtClean="0">
                <a:solidFill>
                  <a:srgbClr val="0000CC"/>
                </a:solidFill>
              </a:rPr>
              <a:t>Il </a:t>
            </a:r>
            <a:r>
              <a:rPr lang="en-GB" b="1" dirty="0" err="1" smtClean="0">
                <a:solidFill>
                  <a:srgbClr val="0000CC"/>
                </a:solidFill>
              </a:rPr>
              <a:t>regarde</a:t>
            </a:r>
            <a:r>
              <a:rPr lang="en-GB" b="1" dirty="0" smtClean="0">
                <a:solidFill>
                  <a:srgbClr val="0000CC"/>
                </a:solidFill>
              </a:rPr>
              <a:t> </a:t>
            </a:r>
            <a:r>
              <a:rPr lang="en-GB" b="1" dirty="0" err="1" smtClean="0">
                <a:solidFill>
                  <a:srgbClr val="0000CC"/>
                </a:solidFill>
              </a:rPr>
              <a:t>fixement</a:t>
            </a:r>
            <a:endParaRPr lang="en-GB" b="1" dirty="0" smtClean="0">
              <a:solidFill>
                <a:srgbClr val="0000CC"/>
              </a:solidFill>
            </a:endParaRPr>
          </a:p>
          <a:p>
            <a:r>
              <a:rPr lang="en-GB" b="1" dirty="0" smtClean="0">
                <a:solidFill>
                  <a:srgbClr val="0000CC"/>
                </a:solidFill>
              </a:rPr>
              <a:t>Il </a:t>
            </a:r>
            <a:r>
              <a:rPr lang="en-GB" b="1" dirty="0" err="1" smtClean="0">
                <a:solidFill>
                  <a:srgbClr val="0000CC"/>
                </a:solidFill>
              </a:rPr>
              <a:t>est</a:t>
            </a:r>
            <a:r>
              <a:rPr lang="en-GB" b="1" dirty="0" smtClean="0">
                <a:solidFill>
                  <a:srgbClr val="0000CC"/>
                </a:solidFill>
              </a:rPr>
              <a:t> </a:t>
            </a:r>
            <a:r>
              <a:rPr lang="en-GB" b="1" dirty="0" err="1" smtClean="0">
                <a:solidFill>
                  <a:srgbClr val="0000CC"/>
                </a:solidFill>
              </a:rPr>
              <a:t>assis</a:t>
            </a:r>
            <a:endParaRPr lang="en-GB" b="1" dirty="0" smtClean="0">
              <a:solidFill>
                <a:srgbClr val="0000CC"/>
              </a:solidFill>
            </a:endParaRPr>
          </a:p>
          <a:p>
            <a:r>
              <a:rPr lang="en-GB" b="1" dirty="0" err="1" smtClean="0">
                <a:solidFill>
                  <a:srgbClr val="0000CC"/>
                </a:solidFill>
              </a:rPr>
              <a:t>Ils</a:t>
            </a:r>
            <a:r>
              <a:rPr lang="en-GB" b="1" dirty="0" smtClean="0">
                <a:solidFill>
                  <a:srgbClr val="0000CC"/>
                </a:solidFill>
              </a:rPr>
              <a:t> </a:t>
            </a:r>
            <a:r>
              <a:rPr lang="en-GB" b="1" dirty="0" err="1" smtClean="0">
                <a:solidFill>
                  <a:srgbClr val="0000CC"/>
                </a:solidFill>
              </a:rPr>
              <a:t>sont</a:t>
            </a:r>
            <a:r>
              <a:rPr lang="en-GB" b="1" dirty="0" smtClean="0">
                <a:solidFill>
                  <a:srgbClr val="0000CC"/>
                </a:solidFill>
              </a:rPr>
              <a:t> </a:t>
            </a:r>
            <a:r>
              <a:rPr lang="en-GB" b="1" dirty="0" err="1" smtClean="0">
                <a:solidFill>
                  <a:srgbClr val="0000CC"/>
                </a:solidFill>
              </a:rPr>
              <a:t>assis</a:t>
            </a:r>
            <a:endParaRPr lang="en-GB" b="1" dirty="0" smtClean="0">
              <a:solidFill>
                <a:srgbClr val="0000CC"/>
              </a:solidFill>
            </a:endParaRPr>
          </a:p>
          <a:p>
            <a:r>
              <a:rPr lang="en-GB" b="1" dirty="0" smtClean="0">
                <a:solidFill>
                  <a:srgbClr val="0000CC"/>
                </a:solidFill>
              </a:rPr>
              <a:t>Il se cache</a:t>
            </a:r>
          </a:p>
          <a:p>
            <a:r>
              <a:rPr lang="en-GB" b="1" dirty="0" err="1" smtClean="0">
                <a:solidFill>
                  <a:srgbClr val="0000CC"/>
                </a:solidFill>
              </a:rPr>
              <a:t>Ils</a:t>
            </a:r>
            <a:r>
              <a:rPr lang="en-GB" b="1" dirty="0" smtClean="0">
                <a:solidFill>
                  <a:srgbClr val="0000CC"/>
                </a:solidFill>
              </a:rPr>
              <a:t> se </a:t>
            </a:r>
            <a:r>
              <a:rPr lang="en-GB" b="1" dirty="0" err="1" smtClean="0">
                <a:solidFill>
                  <a:srgbClr val="0000CC"/>
                </a:solidFill>
              </a:rPr>
              <a:t>cachent</a:t>
            </a:r>
            <a:endParaRPr lang="en-GB" b="1" dirty="0" smtClean="0">
              <a:solidFill>
                <a:srgbClr val="0000CC"/>
              </a:solidFill>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additive="base">
                                        <p:cTn id="9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
                                            <p:txEl>
                                              <p:pRg st="8" end="8"/>
                                            </p:txEl>
                                          </p:spTgt>
                                        </p:tgtEl>
                                        <p:attrNameLst>
                                          <p:attrName>style.visibility</p:attrName>
                                        </p:attrNameLst>
                                      </p:cBhvr>
                                      <p:to>
                                        <p:strVal val="visible"/>
                                      </p:to>
                                    </p:set>
                                    <p:anim calcmode="lin" valueType="num">
                                      <p:cBhvr additive="base">
                                        <p:cTn id="10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sz="3200" dirty="0" err="1" smtClean="0"/>
              <a:t>sur</a:t>
            </a:r>
            <a:endParaRPr lang="en-GB" sz="3200" dirty="0" smtClean="0"/>
          </a:p>
          <a:p>
            <a:r>
              <a:rPr lang="en-GB" sz="3200" dirty="0" err="1" smtClean="0"/>
              <a:t>sous</a:t>
            </a:r>
            <a:endParaRPr lang="en-GB" sz="3200" dirty="0" smtClean="0"/>
          </a:p>
          <a:p>
            <a:r>
              <a:rPr lang="en-GB" sz="3200" dirty="0" smtClean="0"/>
              <a:t>à </a:t>
            </a:r>
            <a:r>
              <a:rPr lang="en-GB" sz="3200" dirty="0" err="1" smtClean="0"/>
              <a:t>côté</a:t>
            </a:r>
            <a:r>
              <a:rPr lang="en-GB" sz="3200" dirty="0" smtClean="0"/>
              <a:t> de</a:t>
            </a:r>
          </a:p>
          <a:p>
            <a:r>
              <a:rPr lang="en-GB" sz="3200" dirty="0" smtClean="0"/>
              <a:t>en face de</a:t>
            </a:r>
          </a:p>
          <a:p>
            <a:r>
              <a:rPr lang="en-GB" sz="3200" dirty="0" smtClean="0"/>
              <a:t>entre</a:t>
            </a:r>
          </a:p>
          <a:p>
            <a:r>
              <a:rPr lang="en-GB" sz="3200" dirty="0" smtClean="0"/>
              <a:t>derrière</a:t>
            </a:r>
          </a:p>
          <a:p>
            <a:r>
              <a:rPr lang="en-GB" sz="3200" dirty="0" err="1" smtClean="0"/>
              <a:t>devant</a:t>
            </a:r>
            <a:endParaRPr lang="en-GB" sz="3200" dirty="0" smtClean="0"/>
          </a:p>
          <a:p>
            <a:endParaRPr lang="en-GB" dirty="0" smtClean="0"/>
          </a:p>
          <a:p>
            <a:endParaRPr lang="en-GB" dirty="0"/>
          </a:p>
        </p:txBody>
      </p:sp>
      <p:sp>
        <p:nvSpPr>
          <p:cNvPr id="6" name="Content Placeholder 5"/>
          <p:cNvSpPr>
            <a:spLocks noGrp="1"/>
          </p:cNvSpPr>
          <p:nvPr>
            <p:ph sz="half" idx="2"/>
          </p:nvPr>
        </p:nvSpPr>
        <p:spPr/>
        <p:txBody>
          <a:bodyPr>
            <a:normAutofit/>
          </a:bodyPr>
          <a:lstStyle/>
          <a:p>
            <a:r>
              <a:rPr lang="en-GB" sz="3200" dirty="0" smtClean="0">
                <a:solidFill>
                  <a:srgbClr val="0000CC"/>
                </a:solidFill>
              </a:rPr>
              <a:t>between</a:t>
            </a:r>
          </a:p>
          <a:p>
            <a:r>
              <a:rPr lang="en-GB" sz="3200" dirty="0" smtClean="0">
                <a:solidFill>
                  <a:srgbClr val="0000CC"/>
                </a:solidFill>
              </a:rPr>
              <a:t>behind</a:t>
            </a:r>
          </a:p>
          <a:p>
            <a:r>
              <a:rPr lang="en-GB" sz="3200" dirty="0" smtClean="0">
                <a:solidFill>
                  <a:srgbClr val="0000CC"/>
                </a:solidFill>
              </a:rPr>
              <a:t>under</a:t>
            </a:r>
          </a:p>
          <a:p>
            <a:r>
              <a:rPr lang="en-GB" sz="3200" dirty="0" smtClean="0">
                <a:solidFill>
                  <a:srgbClr val="0000CC"/>
                </a:solidFill>
              </a:rPr>
              <a:t>in front of</a:t>
            </a:r>
          </a:p>
          <a:p>
            <a:r>
              <a:rPr lang="en-GB" sz="3200" dirty="0" smtClean="0">
                <a:solidFill>
                  <a:srgbClr val="0000CC"/>
                </a:solidFill>
              </a:rPr>
              <a:t>on</a:t>
            </a:r>
          </a:p>
          <a:p>
            <a:r>
              <a:rPr lang="en-GB" sz="3200" dirty="0" smtClean="0">
                <a:solidFill>
                  <a:srgbClr val="0000CC"/>
                </a:solidFill>
              </a:rPr>
              <a:t>next to</a:t>
            </a:r>
          </a:p>
          <a:p>
            <a:r>
              <a:rPr lang="en-GB" sz="3200" dirty="0" smtClean="0">
                <a:solidFill>
                  <a:srgbClr val="0000CC"/>
                </a:solidFill>
              </a:rPr>
              <a:t>opposite</a:t>
            </a:r>
            <a:endParaRPr lang="en-GB" sz="3200" dirty="0">
              <a:solidFill>
                <a:srgbClr val="0000CC"/>
              </a:solidFill>
            </a:endParaRPr>
          </a:p>
        </p:txBody>
      </p:sp>
      <p:sp>
        <p:nvSpPr>
          <p:cNvPr id="7" name="Rectangle 6"/>
          <p:cNvSpPr/>
          <p:nvPr/>
        </p:nvSpPr>
        <p:spPr>
          <a:xfrm>
            <a:off x="0" y="500042"/>
            <a:ext cx="9144000" cy="923330"/>
          </a:xfrm>
          <a:prstGeom prst="rect">
            <a:avLst/>
          </a:prstGeom>
          <a:solidFill>
            <a:srgbClr val="00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Using previous knowledge</a:t>
            </a:r>
            <a:endParaRPr lang="en-GB"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85786" y="2209800"/>
            <a:ext cx="7772400" cy="3219464"/>
          </a:xfrm>
        </p:spPr>
        <p:txBody>
          <a:bodyPr>
            <a:normAutofit/>
          </a:bodyPr>
          <a:lstStyle/>
          <a:p>
            <a:r>
              <a:rPr lang="en-GB" b="1" dirty="0" smtClean="0">
                <a:latin typeface="Comic Sans MS" pitchFamily="66" charset="0"/>
              </a:rPr>
              <a:t>To learn about the life and works of the famous French painter Henri Rousseau.</a:t>
            </a:r>
          </a:p>
          <a:p>
            <a:endParaRPr lang="en-GB" b="1" dirty="0" smtClean="0">
              <a:latin typeface="Comic Sans MS" pitchFamily="66" charset="0"/>
            </a:endParaRPr>
          </a:p>
          <a:p>
            <a:r>
              <a:rPr lang="en-GB" b="1" dirty="0" smtClean="0">
                <a:latin typeface="Comic Sans MS" pitchFamily="66" charset="0"/>
              </a:rPr>
              <a:t>To develop your reading and dictionary skills.</a:t>
            </a:r>
          </a:p>
        </p:txBody>
      </p:sp>
      <p:pic>
        <p:nvPicPr>
          <p:cNvPr id="3075" name="Picture 3" descr="bs01230_"/>
          <p:cNvPicPr>
            <a:picLocks noChangeAspect="1" noChangeArrowheads="1"/>
          </p:cNvPicPr>
          <p:nvPr/>
        </p:nvPicPr>
        <p:blipFill>
          <a:blip r:embed="rId2"/>
          <a:srcRect/>
          <a:stretch>
            <a:fillRect/>
          </a:stretch>
        </p:blipFill>
        <p:spPr bwMode="auto">
          <a:xfrm>
            <a:off x="6929438" y="285750"/>
            <a:ext cx="189230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ft-Right Arrow 11"/>
          <p:cNvSpPr/>
          <p:nvPr/>
        </p:nvSpPr>
        <p:spPr>
          <a:xfrm>
            <a:off x="2357422" y="4929198"/>
            <a:ext cx="4429156" cy="192880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2071670" y="0"/>
            <a:ext cx="5072098" cy="178592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6500826" y="2571744"/>
            <a:ext cx="2643174" cy="18573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0" y="2571744"/>
            <a:ext cx="2714612" cy="1928826"/>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071802" y="2357430"/>
            <a:ext cx="3143272" cy="2571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57158" y="3143248"/>
            <a:ext cx="2363147" cy="707886"/>
          </a:xfrm>
          <a:prstGeom prst="rect">
            <a:avLst/>
          </a:prstGeom>
          <a:noFill/>
        </p:spPr>
        <p:txBody>
          <a:bodyPr wrap="none" rtlCol="0">
            <a:spAutoFit/>
          </a:bodyPr>
          <a:lstStyle/>
          <a:p>
            <a:r>
              <a:rPr lang="en-GB" sz="4000" b="1" dirty="0" smtClean="0">
                <a:latin typeface="Comic Sans MS" pitchFamily="66" charset="0"/>
              </a:rPr>
              <a:t>à gauche</a:t>
            </a:r>
            <a:endParaRPr lang="en-GB" sz="4000" b="1" dirty="0">
              <a:latin typeface="Comic Sans MS" pitchFamily="66" charset="0"/>
            </a:endParaRPr>
          </a:p>
        </p:txBody>
      </p:sp>
      <p:sp>
        <p:nvSpPr>
          <p:cNvPr id="4" name="Rectangle 3"/>
          <p:cNvSpPr/>
          <p:nvPr/>
        </p:nvSpPr>
        <p:spPr>
          <a:xfrm>
            <a:off x="6715140" y="3071810"/>
            <a:ext cx="2183611" cy="707886"/>
          </a:xfrm>
          <a:prstGeom prst="rect">
            <a:avLst/>
          </a:prstGeom>
        </p:spPr>
        <p:txBody>
          <a:bodyPr wrap="none">
            <a:spAutoFit/>
          </a:bodyPr>
          <a:lstStyle/>
          <a:p>
            <a:r>
              <a:rPr lang="en-GB" sz="4000" b="1" dirty="0" smtClean="0">
                <a:latin typeface="Comic Sans MS" pitchFamily="66" charset="0"/>
              </a:rPr>
              <a:t>à </a:t>
            </a:r>
            <a:r>
              <a:rPr lang="en-GB" sz="4000" b="1" dirty="0" err="1" smtClean="0">
                <a:latin typeface="Comic Sans MS" pitchFamily="66" charset="0"/>
              </a:rPr>
              <a:t>droite</a:t>
            </a:r>
            <a:endParaRPr lang="en-GB" sz="4000" b="1" dirty="0">
              <a:latin typeface="Comic Sans MS" pitchFamily="66" charset="0"/>
            </a:endParaRPr>
          </a:p>
        </p:txBody>
      </p:sp>
      <p:sp>
        <p:nvSpPr>
          <p:cNvPr id="5" name="Rectangle 4"/>
          <p:cNvSpPr/>
          <p:nvPr/>
        </p:nvSpPr>
        <p:spPr>
          <a:xfrm>
            <a:off x="2643174" y="571480"/>
            <a:ext cx="4714908" cy="707886"/>
          </a:xfrm>
          <a:prstGeom prst="rect">
            <a:avLst/>
          </a:prstGeom>
        </p:spPr>
        <p:txBody>
          <a:bodyPr wrap="square">
            <a:spAutoFit/>
          </a:bodyPr>
          <a:lstStyle/>
          <a:p>
            <a:r>
              <a:rPr lang="en-GB" sz="4000" b="1" dirty="0" smtClean="0">
                <a:latin typeface="Comic Sans MS" pitchFamily="66" charset="0"/>
              </a:rPr>
              <a:t>À </a:t>
            </a:r>
            <a:r>
              <a:rPr lang="en-GB" sz="4000" b="1" dirty="0" err="1" smtClean="0">
                <a:latin typeface="Comic Sans MS" pitchFamily="66" charset="0"/>
              </a:rPr>
              <a:t>l’arrière</a:t>
            </a:r>
            <a:r>
              <a:rPr lang="en-GB" sz="4000" b="1" dirty="0" smtClean="0">
                <a:latin typeface="Comic Sans MS" pitchFamily="66" charset="0"/>
              </a:rPr>
              <a:t> plan</a:t>
            </a:r>
            <a:endParaRPr lang="en-GB" sz="4000" b="1" dirty="0">
              <a:latin typeface="Comic Sans MS" pitchFamily="66" charset="0"/>
            </a:endParaRPr>
          </a:p>
        </p:txBody>
      </p:sp>
      <p:sp>
        <p:nvSpPr>
          <p:cNvPr id="6" name="TextBox 5"/>
          <p:cNvSpPr txBox="1"/>
          <p:nvPr/>
        </p:nvSpPr>
        <p:spPr>
          <a:xfrm>
            <a:off x="2571736" y="5572140"/>
            <a:ext cx="4036682" cy="707886"/>
          </a:xfrm>
          <a:prstGeom prst="rect">
            <a:avLst/>
          </a:prstGeom>
          <a:noFill/>
        </p:spPr>
        <p:txBody>
          <a:bodyPr wrap="none" rtlCol="0">
            <a:spAutoFit/>
          </a:bodyPr>
          <a:lstStyle/>
          <a:p>
            <a:r>
              <a:rPr lang="en-GB" sz="4000" b="1" dirty="0">
                <a:latin typeface="Comic Sans MS" pitchFamily="66" charset="0"/>
              </a:rPr>
              <a:t>a</a:t>
            </a:r>
            <a:r>
              <a:rPr lang="en-GB" sz="4000" b="1" dirty="0" smtClean="0">
                <a:latin typeface="Comic Sans MS" pitchFamily="66" charset="0"/>
              </a:rPr>
              <a:t>u premier plan</a:t>
            </a:r>
            <a:endParaRPr lang="en-GB" sz="4000" b="1" dirty="0">
              <a:latin typeface="Comic Sans MS" pitchFamily="66" charset="0"/>
            </a:endParaRPr>
          </a:p>
        </p:txBody>
      </p:sp>
      <p:sp>
        <p:nvSpPr>
          <p:cNvPr id="7" name="TextBox 6"/>
          <p:cNvSpPr txBox="1"/>
          <p:nvPr/>
        </p:nvSpPr>
        <p:spPr>
          <a:xfrm>
            <a:off x="3286116" y="2786058"/>
            <a:ext cx="2776722" cy="1323439"/>
          </a:xfrm>
          <a:prstGeom prst="rect">
            <a:avLst/>
          </a:prstGeom>
          <a:noFill/>
        </p:spPr>
        <p:txBody>
          <a:bodyPr wrap="none" rtlCol="0">
            <a:spAutoFit/>
          </a:bodyPr>
          <a:lstStyle/>
          <a:p>
            <a:r>
              <a:rPr lang="en-GB" sz="4000" b="1" dirty="0">
                <a:latin typeface="Comic Sans MS" pitchFamily="66" charset="0"/>
              </a:rPr>
              <a:t>a</a:t>
            </a:r>
            <a:r>
              <a:rPr lang="en-GB" sz="4000" b="1" dirty="0" smtClean="0">
                <a:latin typeface="Comic Sans MS" pitchFamily="66" charset="0"/>
              </a:rPr>
              <a:t>u centre </a:t>
            </a:r>
          </a:p>
          <a:p>
            <a:r>
              <a:rPr lang="en-GB" sz="4000" b="1" dirty="0" smtClean="0">
                <a:latin typeface="Comic Sans MS" pitchFamily="66" charset="0"/>
              </a:rPr>
              <a:t>de </a:t>
            </a:r>
            <a:r>
              <a:rPr lang="en-GB" sz="4000" b="1" dirty="0" err="1" smtClean="0">
                <a:latin typeface="Comic Sans MS" pitchFamily="66" charset="0"/>
              </a:rPr>
              <a:t>l’image</a:t>
            </a:r>
            <a:endParaRPr lang="en-GB" sz="4000" b="1" dirty="0">
              <a:latin typeface="Comic Sans MS" pitchFamily="66" charset="0"/>
            </a:endParaRPr>
          </a:p>
        </p:txBody>
      </p:sp>
      <p:sp>
        <p:nvSpPr>
          <p:cNvPr id="13" name="Right Arrow 12"/>
          <p:cNvSpPr/>
          <p:nvPr/>
        </p:nvSpPr>
        <p:spPr>
          <a:xfrm rot="2659969">
            <a:off x="6407368" y="4754889"/>
            <a:ext cx="2857520" cy="1714512"/>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au  coin</a:t>
            </a:r>
            <a:endParaRPr lang="en-GB"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85786" y="2209800"/>
            <a:ext cx="7772400" cy="3219464"/>
          </a:xfrm>
        </p:spPr>
        <p:txBody>
          <a:bodyPr>
            <a:normAutofit fontScale="85000" lnSpcReduction="20000"/>
          </a:bodyPr>
          <a:lstStyle/>
          <a:p>
            <a:r>
              <a:rPr lang="en-GB" b="1" dirty="0" smtClean="0">
                <a:latin typeface="Comic Sans MS" pitchFamily="66" charset="0"/>
              </a:rPr>
              <a:t>To consolidate the structures needed to describe a picture.</a:t>
            </a:r>
          </a:p>
          <a:p>
            <a:r>
              <a:rPr lang="en-GB" b="1" dirty="0" smtClean="0">
                <a:latin typeface="Comic Sans MS" pitchFamily="66" charset="0"/>
              </a:rPr>
              <a:t>To be able to accurately describe a picture to another person.</a:t>
            </a:r>
          </a:p>
          <a:p>
            <a:r>
              <a:rPr lang="en-GB" b="1" dirty="0" smtClean="0">
                <a:latin typeface="Comic Sans MS" pitchFamily="66" charset="0"/>
              </a:rPr>
              <a:t>To be able to ask questions to get an accurate picture.</a:t>
            </a:r>
          </a:p>
          <a:p>
            <a:r>
              <a:rPr lang="en-GB" b="1" dirty="0" smtClean="0">
                <a:latin typeface="Comic Sans MS" pitchFamily="66" charset="0"/>
              </a:rPr>
              <a:t>To be able to compare and contrast 2 paintings.</a:t>
            </a:r>
          </a:p>
        </p:txBody>
      </p:sp>
      <p:pic>
        <p:nvPicPr>
          <p:cNvPr id="3075" name="Picture 3" descr="bs01230_"/>
          <p:cNvPicPr>
            <a:picLocks noChangeAspect="1" noChangeArrowheads="1"/>
          </p:cNvPicPr>
          <p:nvPr/>
        </p:nvPicPr>
        <p:blipFill>
          <a:blip r:embed="rId3"/>
          <a:srcRect/>
          <a:stretch>
            <a:fillRect/>
          </a:stretch>
        </p:blipFill>
        <p:spPr bwMode="auto">
          <a:xfrm>
            <a:off x="6929438" y="285750"/>
            <a:ext cx="1892300" cy="1527175"/>
          </a:xfrm>
          <a:prstGeom prst="rect">
            <a:avLst/>
          </a:prstGeom>
          <a:noFill/>
          <a:ln w="9525">
            <a:noFill/>
            <a:miter lim="800000"/>
            <a:headEnd/>
            <a:tailEnd/>
          </a:ln>
        </p:spPr>
      </p:pic>
      <p:sp>
        <p:nvSpPr>
          <p:cNvPr id="4" name="Smiley Face 3">
            <a:hlinkClick r:id="rId4" action="ppaction://hlinkfile"/>
          </p:cNvPr>
          <p:cNvSpPr/>
          <p:nvPr/>
        </p:nvSpPr>
        <p:spPr>
          <a:xfrm>
            <a:off x="7286644" y="5429264"/>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2">
                                            <p:txEl>
                                              <p:pRg st="2" end="2"/>
                                            </p:txEl>
                                          </p:spTgt>
                                        </p:tgtEl>
                                        <p:attrNameLst>
                                          <p:attrName>style.visibility</p:attrName>
                                        </p:attrNameLst>
                                      </p:cBhvr>
                                      <p:to>
                                        <p:strVal val="visible"/>
                                      </p:to>
                                    </p:set>
                                    <p:anim calcmode="lin" valueType="num">
                                      <p:cBhvr additive="base">
                                        <p:cTn id="19"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2">
                                            <p:txEl>
                                              <p:pRg st="3" end="3"/>
                                            </p:txEl>
                                          </p:spTgt>
                                        </p:tgtEl>
                                        <p:attrNameLst>
                                          <p:attrName>style.visibility</p:attrName>
                                        </p:attrNameLst>
                                      </p:cBhvr>
                                      <p:to>
                                        <p:strVal val="visible"/>
                                      </p:to>
                                    </p:set>
                                    <p:anim calcmode="lin" valueType="num">
                                      <p:cBhvr additive="base">
                                        <p:cTn id="25"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500034" y="3214686"/>
            <a:ext cx="5000660" cy="857256"/>
          </a:xfrm>
          <a:prstGeom prst="wedgeRoundRectCallout">
            <a:avLst>
              <a:gd name="adj1" fmla="val -53184"/>
              <a:gd name="adj2" fmla="val 1390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3000364" y="1785926"/>
            <a:ext cx="5786478" cy="1143008"/>
          </a:xfrm>
          <a:prstGeom prst="wedgeRoundRectCallout">
            <a:avLst>
              <a:gd name="adj1" fmla="val 50480"/>
              <a:gd name="adj2" fmla="val 11583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a:off x="357158" y="500042"/>
            <a:ext cx="5929354" cy="928694"/>
          </a:xfrm>
          <a:prstGeom prst="wedgeRoundRectCallout">
            <a:avLst>
              <a:gd name="adj1" fmla="val -48513"/>
              <a:gd name="adj2" fmla="val 118042"/>
              <a:gd name="adj3" fmla="val 16667"/>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00034" y="500042"/>
            <a:ext cx="5428089" cy="646331"/>
          </a:xfrm>
          <a:prstGeom prst="rect">
            <a:avLst/>
          </a:prstGeom>
          <a:noFill/>
        </p:spPr>
        <p:txBody>
          <a:bodyPr wrap="none" rtlCol="0">
            <a:spAutoFit/>
          </a:bodyPr>
          <a:lstStyle/>
          <a:p>
            <a:r>
              <a:rPr lang="en-GB" sz="3600" b="1" dirty="0" err="1" smtClean="0"/>
              <a:t>Qu’est-ce</a:t>
            </a:r>
            <a:r>
              <a:rPr lang="en-GB" sz="3600" b="1" dirty="0" smtClean="0"/>
              <a:t> </a:t>
            </a:r>
            <a:r>
              <a:rPr lang="en-GB" sz="3600" b="1" dirty="0" err="1" smtClean="0"/>
              <a:t>qu’il</a:t>
            </a:r>
            <a:r>
              <a:rPr lang="en-GB" sz="3600" b="1" dirty="0" smtClean="0"/>
              <a:t> y a....?</a:t>
            </a:r>
            <a:endParaRPr lang="en-GB" sz="3600" b="1" dirty="0"/>
          </a:p>
        </p:txBody>
      </p:sp>
      <p:sp>
        <p:nvSpPr>
          <p:cNvPr id="5" name="TextBox 4"/>
          <p:cNvSpPr txBox="1"/>
          <p:nvPr/>
        </p:nvSpPr>
        <p:spPr>
          <a:xfrm>
            <a:off x="3286116" y="2000240"/>
            <a:ext cx="5482591" cy="646331"/>
          </a:xfrm>
          <a:prstGeom prst="rect">
            <a:avLst/>
          </a:prstGeom>
          <a:noFill/>
        </p:spPr>
        <p:txBody>
          <a:bodyPr wrap="none" rtlCol="0">
            <a:spAutoFit/>
          </a:bodyPr>
          <a:lstStyle/>
          <a:p>
            <a:r>
              <a:rPr lang="en-GB" sz="3600" b="1" dirty="0" err="1" smtClean="0"/>
              <a:t>C’est</a:t>
            </a:r>
            <a:r>
              <a:rPr lang="en-GB" sz="3600" b="1" dirty="0" smtClean="0"/>
              <a:t> de </a:t>
            </a:r>
            <a:r>
              <a:rPr lang="en-GB" sz="3600" b="1" dirty="0" err="1" smtClean="0"/>
              <a:t>quelle</a:t>
            </a:r>
            <a:r>
              <a:rPr lang="en-GB" sz="3600" b="1" dirty="0" smtClean="0"/>
              <a:t> </a:t>
            </a:r>
            <a:r>
              <a:rPr lang="en-GB" sz="3600" b="1" dirty="0" err="1" smtClean="0"/>
              <a:t>couleur</a:t>
            </a:r>
            <a:r>
              <a:rPr lang="en-GB" sz="3600" b="1" dirty="0" smtClean="0"/>
              <a:t>?</a:t>
            </a:r>
            <a:endParaRPr lang="en-GB" sz="3600" b="1" dirty="0"/>
          </a:p>
        </p:txBody>
      </p:sp>
      <p:sp>
        <p:nvSpPr>
          <p:cNvPr id="6" name="TextBox 5"/>
          <p:cNvSpPr txBox="1"/>
          <p:nvPr/>
        </p:nvSpPr>
        <p:spPr>
          <a:xfrm>
            <a:off x="642910" y="3357562"/>
            <a:ext cx="4753224" cy="646331"/>
          </a:xfrm>
          <a:prstGeom prst="rect">
            <a:avLst/>
          </a:prstGeom>
          <a:noFill/>
        </p:spPr>
        <p:txBody>
          <a:bodyPr wrap="none" rtlCol="0">
            <a:spAutoFit/>
          </a:bodyPr>
          <a:lstStyle/>
          <a:p>
            <a:r>
              <a:rPr lang="en-GB" sz="3600" b="1" dirty="0" err="1" smtClean="0"/>
              <a:t>Qu’est-ce</a:t>
            </a:r>
            <a:r>
              <a:rPr lang="en-GB" sz="3600" b="1" dirty="0" smtClean="0"/>
              <a:t> </a:t>
            </a:r>
            <a:r>
              <a:rPr lang="en-GB" sz="3600" b="1" dirty="0" err="1" smtClean="0"/>
              <a:t>qu’il</a:t>
            </a:r>
            <a:r>
              <a:rPr lang="en-GB" sz="3600" b="1" dirty="0" smtClean="0"/>
              <a:t> fait?</a:t>
            </a:r>
            <a:endParaRPr lang="en-GB" sz="3600" b="1" dirty="0"/>
          </a:p>
        </p:txBody>
      </p:sp>
      <p:sp>
        <p:nvSpPr>
          <p:cNvPr id="11" name="Rounded Rectangular Callout 10"/>
          <p:cNvSpPr/>
          <p:nvPr/>
        </p:nvSpPr>
        <p:spPr>
          <a:xfrm>
            <a:off x="4214810" y="4214818"/>
            <a:ext cx="4572032" cy="1000132"/>
          </a:xfrm>
          <a:prstGeom prst="wedgeRoundRectCallout">
            <a:avLst>
              <a:gd name="adj1" fmla="val 52500"/>
              <a:gd name="adj2" fmla="val 109907"/>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4876" y="4357694"/>
            <a:ext cx="3696846" cy="646331"/>
          </a:xfrm>
          <a:prstGeom prst="rect">
            <a:avLst/>
          </a:prstGeom>
          <a:noFill/>
        </p:spPr>
        <p:txBody>
          <a:bodyPr wrap="square" rtlCol="0">
            <a:spAutoFit/>
          </a:bodyPr>
          <a:lstStyle/>
          <a:p>
            <a:r>
              <a:rPr lang="en-GB" sz="3600" b="1" dirty="0" err="1" smtClean="0"/>
              <a:t>C’est</a:t>
            </a:r>
            <a:r>
              <a:rPr lang="en-GB" sz="3600" b="1" dirty="0" smtClean="0"/>
              <a:t> à gauche?</a:t>
            </a:r>
            <a:endParaRPr lang="en-GB" sz="3600" b="1" dirty="0"/>
          </a:p>
        </p:txBody>
      </p:sp>
      <p:sp>
        <p:nvSpPr>
          <p:cNvPr id="13" name="Rounded Rectangular Callout 12"/>
          <p:cNvSpPr/>
          <p:nvPr/>
        </p:nvSpPr>
        <p:spPr>
          <a:xfrm>
            <a:off x="714348" y="5357826"/>
            <a:ext cx="5214974" cy="785818"/>
          </a:xfrm>
          <a:prstGeom prst="wedgeRoundRectCallout">
            <a:avLst>
              <a:gd name="adj1" fmla="val -47359"/>
              <a:gd name="adj2" fmla="val 83386"/>
              <a:gd name="adj3" fmla="val 16667"/>
            </a:avLst>
          </a:prstGeom>
          <a:solidFill>
            <a:srgbClr val="FF66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85786" y="5429264"/>
            <a:ext cx="5210081" cy="646331"/>
          </a:xfrm>
          <a:prstGeom prst="rect">
            <a:avLst/>
          </a:prstGeom>
          <a:noFill/>
        </p:spPr>
        <p:txBody>
          <a:bodyPr wrap="none" rtlCol="0">
            <a:spAutoFit/>
          </a:bodyPr>
          <a:lstStyle/>
          <a:p>
            <a:r>
              <a:rPr lang="en-GB" sz="3600" b="1" dirty="0" smtClean="0"/>
              <a:t>Il </a:t>
            </a:r>
            <a:r>
              <a:rPr lang="en-GB" sz="3600" b="1" dirty="0" err="1" smtClean="0"/>
              <a:t>ya</a:t>
            </a:r>
            <a:r>
              <a:rPr lang="en-GB" sz="3600" b="1" dirty="0" smtClean="0"/>
              <a:t> </a:t>
            </a:r>
            <a:r>
              <a:rPr lang="en-GB" sz="3600" b="1" dirty="0" err="1" smtClean="0"/>
              <a:t>combien</a:t>
            </a:r>
            <a:r>
              <a:rPr lang="en-GB" sz="3600" b="1" dirty="0" smtClean="0"/>
              <a:t> de ....?</a:t>
            </a:r>
            <a:endParaRPr lang="en-GB"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nri_rousseau_traumgarten.jpg"/>
          <p:cNvPicPr>
            <a:picLocks noChangeAspect="1"/>
          </p:cNvPicPr>
          <p:nvPr/>
        </p:nvPicPr>
        <p:blipFill>
          <a:blip r:embed="rId3"/>
          <a:stretch>
            <a:fillRect/>
          </a:stretch>
        </p:blipFill>
        <p:spPr>
          <a:xfrm>
            <a:off x="1214414" y="571480"/>
            <a:ext cx="6858048" cy="5466843"/>
          </a:xfrm>
          <a:prstGeom prst="rect">
            <a:avLst/>
          </a:prstGeom>
        </p:spPr>
      </p:pic>
      <p:sp>
        <p:nvSpPr>
          <p:cNvPr id="3" name="TextBox 2"/>
          <p:cNvSpPr txBox="1"/>
          <p:nvPr/>
        </p:nvSpPr>
        <p:spPr>
          <a:xfrm>
            <a:off x="4071934" y="6143644"/>
            <a:ext cx="1414170" cy="400110"/>
          </a:xfrm>
          <a:prstGeom prst="rect">
            <a:avLst/>
          </a:prstGeom>
          <a:solidFill>
            <a:srgbClr val="FF0000"/>
          </a:solidFill>
        </p:spPr>
        <p:txBody>
          <a:bodyPr wrap="none" rtlCol="0">
            <a:spAutoFit/>
          </a:bodyPr>
          <a:lstStyle/>
          <a:p>
            <a:r>
              <a:rPr lang="en-GB" sz="2000" b="1" dirty="0" smtClean="0"/>
              <a:t>Tableau 1</a:t>
            </a:r>
            <a:endParaRPr lang="en-GB"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ht-between-tiger-and-a-buffalo.jpg"/>
          <p:cNvPicPr>
            <a:picLocks noChangeAspect="1"/>
          </p:cNvPicPr>
          <p:nvPr/>
        </p:nvPicPr>
        <p:blipFill>
          <a:blip r:embed="rId2"/>
          <a:stretch>
            <a:fillRect/>
          </a:stretch>
        </p:blipFill>
        <p:spPr>
          <a:xfrm>
            <a:off x="857224" y="357166"/>
            <a:ext cx="7429552" cy="5643602"/>
          </a:xfrm>
          <a:prstGeom prst="rect">
            <a:avLst/>
          </a:prstGeom>
        </p:spPr>
      </p:pic>
      <p:sp>
        <p:nvSpPr>
          <p:cNvPr id="4" name="TextBox 3"/>
          <p:cNvSpPr txBox="1"/>
          <p:nvPr/>
        </p:nvSpPr>
        <p:spPr>
          <a:xfrm>
            <a:off x="4000496" y="6143644"/>
            <a:ext cx="1414170" cy="400110"/>
          </a:xfrm>
          <a:prstGeom prst="rect">
            <a:avLst/>
          </a:prstGeom>
          <a:solidFill>
            <a:srgbClr val="FF0000"/>
          </a:solidFill>
        </p:spPr>
        <p:txBody>
          <a:bodyPr wrap="none" rtlCol="0">
            <a:spAutoFit/>
          </a:bodyPr>
          <a:lstStyle/>
          <a:p>
            <a:r>
              <a:rPr lang="en-GB" sz="2000" b="1" dirty="0" smtClean="0"/>
              <a:t>Tableau 2</a:t>
            </a:r>
            <a:endParaRPr lang="en-GB"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43108" y="2643182"/>
            <a:ext cx="1500198"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Tableau 1</a:t>
            </a:r>
            <a:endParaRPr lang="en-GB" b="1" dirty="0">
              <a:solidFill>
                <a:schemeClr val="tx1"/>
              </a:solidFill>
            </a:endParaRPr>
          </a:p>
        </p:txBody>
      </p:sp>
      <p:sp>
        <p:nvSpPr>
          <p:cNvPr id="5" name="Oval 4"/>
          <p:cNvSpPr/>
          <p:nvPr/>
        </p:nvSpPr>
        <p:spPr>
          <a:xfrm>
            <a:off x="5857884" y="2571744"/>
            <a:ext cx="1571636" cy="1485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Tableau 2</a:t>
            </a:r>
            <a:endParaRPr lang="en-GB" b="1" dirty="0">
              <a:solidFill>
                <a:schemeClr val="tx1"/>
              </a:solidFill>
            </a:endParaRPr>
          </a:p>
        </p:txBody>
      </p:sp>
      <p:sp>
        <p:nvSpPr>
          <p:cNvPr id="6" name="Oval 5"/>
          <p:cNvSpPr/>
          <p:nvPr/>
        </p:nvSpPr>
        <p:spPr>
          <a:xfrm>
            <a:off x="4143372" y="114298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14810" y="2714620"/>
            <a:ext cx="1214446"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86248" y="4714884"/>
            <a:ext cx="1143008"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643570" y="42860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85984" y="5143512"/>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7224" y="4429132"/>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85720" y="2857496"/>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14348" y="128586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285984" y="42860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19" name="Oval 18"/>
          <p:cNvSpPr/>
          <p:nvPr/>
        </p:nvSpPr>
        <p:spPr>
          <a:xfrm>
            <a:off x="6000760" y="521495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215206" y="435769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215206" y="1071546"/>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572396" y="271462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a:stCxn id="14" idx="4"/>
            <a:endCxn id="4" idx="0"/>
          </p:cNvCxnSpPr>
          <p:nvPr/>
        </p:nvCxnSpPr>
        <p:spPr>
          <a:xfrm rot="5400000">
            <a:off x="2411001" y="2125257"/>
            <a:ext cx="1000132"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3"/>
          </p:cNvCxnSpPr>
          <p:nvPr/>
        </p:nvCxnSpPr>
        <p:spPr>
          <a:xfrm rot="5400000">
            <a:off x="3577100" y="2174348"/>
            <a:ext cx="749355" cy="75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429654" y="464265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1" idx="7"/>
          </p:cNvCxnSpPr>
          <p:nvPr/>
        </p:nvCxnSpPr>
        <p:spPr>
          <a:xfrm rot="5400000">
            <a:off x="1817151" y="3995273"/>
            <a:ext cx="749355" cy="47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4" idx="2"/>
          </p:cNvCxnSpPr>
          <p:nvPr/>
        </p:nvCxnSpPr>
        <p:spPr>
          <a:xfrm flipV="1">
            <a:off x="1571604" y="3350415"/>
            <a:ext cx="571504" cy="114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5"/>
            <a:endCxn id="4" idx="1"/>
          </p:cNvCxnSpPr>
          <p:nvPr/>
        </p:nvCxnSpPr>
        <p:spPr>
          <a:xfrm rot="16200000" flipH="1">
            <a:off x="1823428" y="2310946"/>
            <a:ext cx="527871" cy="5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6"/>
            <a:endCxn id="22" idx="2"/>
          </p:cNvCxnSpPr>
          <p:nvPr/>
        </p:nvCxnSpPr>
        <p:spPr>
          <a:xfrm>
            <a:off x="7429520" y="3314696"/>
            <a:ext cx="142876"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983406" y="2303480"/>
            <a:ext cx="535041" cy="500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 idx="4"/>
            <a:endCxn id="5" idx="0"/>
          </p:cNvCxnSpPr>
          <p:nvPr/>
        </p:nvCxnSpPr>
        <p:spPr>
          <a:xfrm rot="16200000" flipH="1">
            <a:off x="6000760" y="1928802"/>
            <a:ext cx="928694"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7" idx="6"/>
            <a:endCxn id="5" idx="2"/>
          </p:cNvCxnSpPr>
          <p:nvPr/>
        </p:nvCxnSpPr>
        <p:spPr>
          <a:xfrm flipV="1">
            <a:off x="5429256" y="3314696"/>
            <a:ext cx="428628"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 idx="5"/>
            <a:endCxn id="8" idx="1"/>
          </p:cNvCxnSpPr>
          <p:nvPr/>
        </p:nvCxnSpPr>
        <p:spPr>
          <a:xfrm rot="16200000" flipH="1">
            <a:off x="3417507" y="3856603"/>
            <a:ext cx="1042231" cy="1030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 idx="6"/>
          </p:cNvCxnSpPr>
          <p:nvPr/>
        </p:nvCxnSpPr>
        <p:spPr>
          <a:xfrm rot="10800000" flipV="1">
            <a:off x="3643306" y="3293273"/>
            <a:ext cx="571504" cy="5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50661" y="4107661"/>
            <a:ext cx="1000132"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 idx="5"/>
          </p:cNvCxnSpPr>
          <p:nvPr/>
        </p:nvCxnSpPr>
        <p:spPr>
          <a:xfrm rot="16200000" flipH="1">
            <a:off x="7055614" y="3983788"/>
            <a:ext cx="660526" cy="373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6072992" y="464265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 idx="1"/>
          </p:cNvCxnSpPr>
          <p:nvPr/>
        </p:nvCxnSpPr>
        <p:spPr>
          <a:xfrm>
            <a:off x="5357818" y="2071677"/>
            <a:ext cx="730227" cy="71767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4143372" y="5800724"/>
            <a:ext cx="1485904" cy="10572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51" name="Oval 50"/>
          <p:cNvSpPr/>
          <p:nvPr/>
        </p:nvSpPr>
        <p:spPr>
          <a:xfrm>
            <a:off x="3929058" y="0"/>
            <a:ext cx="135732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5" name="Oval 4"/>
          <p:cNvSpPr/>
          <p:nvPr/>
        </p:nvSpPr>
        <p:spPr>
          <a:xfrm>
            <a:off x="5857884" y="2571744"/>
            <a:ext cx="1500198" cy="1485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Tableau 2</a:t>
            </a:r>
            <a:endParaRPr lang="en-GB" b="1" dirty="0">
              <a:solidFill>
                <a:schemeClr val="tx1"/>
              </a:solidFill>
            </a:endParaRPr>
          </a:p>
        </p:txBody>
      </p:sp>
      <p:sp>
        <p:nvSpPr>
          <p:cNvPr id="4" name="Oval 3"/>
          <p:cNvSpPr/>
          <p:nvPr/>
        </p:nvSpPr>
        <p:spPr>
          <a:xfrm>
            <a:off x="2143108" y="2643182"/>
            <a:ext cx="1571636"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Tableau 1</a:t>
            </a:r>
            <a:endParaRPr lang="en-GB" b="1" dirty="0">
              <a:solidFill>
                <a:schemeClr val="tx1"/>
              </a:solidFill>
            </a:endParaRPr>
          </a:p>
        </p:txBody>
      </p:sp>
      <p:sp>
        <p:nvSpPr>
          <p:cNvPr id="6" name="Oval 5"/>
          <p:cNvSpPr/>
          <p:nvPr/>
        </p:nvSpPr>
        <p:spPr>
          <a:xfrm>
            <a:off x="4000496" y="114298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14810" y="2714620"/>
            <a:ext cx="1214446"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86248" y="4714884"/>
            <a:ext cx="1143008"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643570" y="42860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85984" y="5143512"/>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7224" y="4429132"/>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85720" y="2857496"/>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14348" y="128586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285984" y="42860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t>
            </a:r>
            <a:endParaRPr lang="en-GB" dirty="0"/>
          </a:p>
        </p:txBody>
      </p:sp>
      <p:sp>
        <p:nvSpPr>
          <p:cNvPr id="19" name="Oval 18"/>
          <p:cNvSpPr/>
          <p:nvPr/>
        </p:nvSpPr>
        <p:spPr>
          <a:xfrm>
            <a:off x="6000760" y="521495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215206" y="4357694"/>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215206" y="1071546"/>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572396" y="2714620"/>
            <a:ext cx="1285884"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 </a:t>
            </a:r>
            <a:endParaRPr lang="en-GB" dirty="0"/>
          </a:p>
        </p:txBody>
      </p:sp>
      <p:cxnSp>
        <p:nvCxnSpPr>
          <p:cNvPr id="24" name="Straight Connector 23"/>
          <p:cNvCxnSpPr>
            <a:stCxn id="14" idx="4"/>
            <a:endCxn id="4" idx="0"/>
          </p:cNvCxnSpPr>
          <p:nvPr/>
        </p:nvCxnSpPr>
        <p:spPr>
          <a:xfrm rot="5400000">
            <a:off x="2428860" y="2143116"/>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3"/>
          </p:cNvCxnSpPr>
          <p:nvPr/>
        </p:nvCxnSpPr>
        <p:spPr>
          <a:xfrm rot="5400000">
            <a:off x="3434224" y="2174348"/>
            <a:ext cx="749355" cy="75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429654" y="464265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1" idx="7"/>
          </p:cNvCxnSpPr>
          <p:nvPr/>
        </p:nvCxnSpPr>
        <p:spPr>
          <a:xfrm rot="5400000">
            <a:off x="1817151" y="3995273"/>
            <a:ext cx="749355" cy="47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6"/>
            <a:endCxn id="4" idx="2"/>
          </p:cNvCxnSpPr>
          <p:nvPr/>
        </p:nvCxnSpPr>
        <p:spPr>
          <a:xfrm flipV="1">
            <a:off x="1571604" y="3350415"/>
            <a:ext cx="571504" cy="114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5"/>
            <a:endCxn id="4" idx="1"/>
          </p:cNvCxnSpPr>
          <p:nvPr/>
        </p:nvCxnSpPr>
        <p:spPr>
          <a:xfrm rot="16200000" flipH="1">
            <a:off x="1828659" y="2305715"/>
            <a:ext cx="527871" cy="561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6"/>
            <a:endCxn id="22" idx="2"/>
          </p:cNvCxnSpPr>
          <p:nvPr/>
        </p:nvCxnSpPr>
        <p:spPr>
          <a:xfrm>
            <a:off x="7358082" y="3314696"/>
            <a:ext cx="214314"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983406" y="2303480"/>
            <a:ext cx="535041" cy="500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 idx="4"/>
            <a:endCxn id="5" idx="0"/>
          </p:cNvCxnSpPr>
          <p:nvPr/>
        </p:nvCxnSpPr>
        <p:spPr>
          <a:xfrm rot="16200000" flipH="1">
            <a:off x="5982900" y="1946661"/>
            <a:ext cx="928694" cy="32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7" idx="6"/>
            <a:endCxn id="5" idx="2"/>
          </p:cNvCxnSpPr>
          <p:nvPr/>
        </p:nvCxnSpPr>
        <p:spPr>
          <a:xfrm flipV="1">
            <a:off x="5429256" y="3314696"/>
            <a:ext cx="428628"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 idx="5"/>
            <a:endCxn id="8" idx="1"/>
          </p:cNvCxnSpPr>
          <p:nvPr/>
        </p:nvCxnSpPr>
        <p:spPr>
          <a:xfrm rot="16200000" flipH="1">
            <a:off x="3447995" y="3887091"/>
            <a:ext cx="1042231" cy="969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 idx="6"/>
          </p:cNvCxnSpPr>
          <p:nvPr/>
        </p:nvCxnSpPr>
        <p:spPr>
          <a:xfrm rot="10800000" flipV="1">
            <a:off x="3714744" y="3293273"/>
            <a:ext cx="500066" cy="57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50661" y="4107661"/>
            <a:ext cx="1000132"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 idx="5"/>
          </p:cNvCxnSpPr>
          <p:nvPr/>
        </p:nvCxnSpPr>
        <p:spPr>
          <a:xfrm rot="16200000" flipH="1">
            <a:off x="7025126" y="3953300"/>
            <a:ext cx="660526" cy="434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6072992" y="464265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 idx="1"/>
          </p:cNvCxnSpPr>
          <p:nvPr/>
        </p:nvCxnSpPr>
        <p:spPr>
          <a:xfrm>
            <a:off x="5357818" y="2071677"/>
            <a:ext cx="719765" cy="71767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86248" y="3143248"/>
            <a:ext cx="1075936" cy="369332"/>
          </a:xfrm>
          <a:prstGeom prst="rect">
            <a:avLst/>
          </a:prstGeom>
          <a:noFill/>
        </p:spPr>
        <p:txBody>
          <a:bodyPr wrap="none" rtlCol="0">
            <a:spAutoFit/>
          </a:bodyPr>
          <a:lstStyle/>
          <a:p>
            <a:r>
              <a:rPr lang="en-GB" dirty="0" smtClean="0"/>
              <a:t>Un </a:t>
            </a:r>
            <a:r>
              <a:rPr lang="en-GB" dirty="0" err="1" smtClean="0"/>
              <a:t>tigre</a:t>
            </a:r>
            <a:endParaRPr lang="en-GB" dirty="0"/>
          </a:p>
        </p:txBody>
      </p:sp>
      <p:sp>
        <p:nvSpPr>
          <p:cNvPr id="34" name="TextBox 33"/>
          <p:cNvSpPr txBox="1"/>
          <p:nvPr/>
        </p:nvSpPr>
        <p:spPr>
          <a:xfrm>
            <a:off x="4286248" y="5143512"/>
            <a:ext cx="1143262" cy="369332"/>
          </a:xfrm>
          <a:prstGeom prst="rect">
            <a:avLst/>
          </a:prstGeom>
          <a:noFill/>
        </p:spPr>
        <p:txBody>
          <a:bodyPr wrap="none" rtlCol="0">
            <a:spAutoFit/>
          </a:bodyPr>
          <a:lstStyle/>
          <a:p>
            <a:r>
              <a:rPr lang="en-GB" dirty="0" smtClean="0"/>
              <a:t>La jungle</a:t>
            </a:r>
            <a:endParaRPr lang="en-GB" dirty="0"/>
          </a:p>
        </p:txBody>
      </p:sp>
      <p:sp>
        <p:nvSpPr>
          <p:cNvPr id="35" name="TextBox 34"/>
          <p:cNvSpPr txBox="1"/>
          <p:nvPr/>
        </p:nvSpPr>
        <p:spPr>
          <a:xfrm>
            <a:off x="3929058" y="0"/>
            <a:ext cx="1494320" cy="646331"/>
          </a:xfrm>
          <a:prstGeom prst="rect">
            <a:avLst/>
          </a:prstGeom>
          <a:noFill/>
        </p:spPr>
        <p:txBody>
          <a:bodyPr wrap="square" rtlCol="0">
            <a:spAutoFit/>
          </a:bodyPr>
          <a:lstStyle/>
          <a:p>
            <a:r>
              <a:rPr lang="en-GB" dirty="0" smtClean="0"/>
              <a:t>Absence de </a:t>
            </a:r>
          </a:p>
          <a:p>
            <a:pPr algn="ctr"/>
            <a:r>
              <a:rPr lang="en-GB" dirty="0" err="1" smtClean="0"/>
              <a:t>lumière</a:t>
            </a:r>
            <a:r>
              <a:rPr lang="en-GB" dirty="0" smtClean="0"/>
              <a:t> </a:t>
            </a:r>
          </a:p>
        </p:txBody>
      </p:sp>
      <p:sp>
        <p:nvSpPr>
          <p:cNvPr id="36" name="TextBox 35"/>
          <p:cNvSpPr txBox="1"/>
          <p:nvPr/>
        </p:nvSpPr>
        <p:spPr>
          <a:xfrm>
            <a:off x="2285984" y="571480"/>
            <a:ext cx="1601721" cy="923330"/>
          </a:xfrm>
          <a:prstGeom prst="rect">
            <a:avLst/>
          </a:prstGeom>
          <a:noFill/>
        </p:spPr>
        <p:txBody>
          <a:bodyPr wrap="none" rtlCol="0">
            <a:spAutoFit/>
          </a:bodyPr>
          <a:lstStyle/>
          <a:p>
            <a:r>
              <a:rPr lang="en-GB" dirty="0" smtClean="0"/>
              <a:t>Un </a:t>
            </a:r>
            <a:r>
              <a:rPr lang="en-GB" dirty="0" err="1" smtClean="0"/>
              <a:t>homme</a:t>
            </a:r>
            <a:endParaRPr lang="en-GB" dirty="0" smtClean="0"/>
          </a:p>
          <a:p>
            <a:r>
              <a:rPr lang="en-GB" dirty="0" err="1" smtClean="0"/>
              <a:t>est</a:t>
            </a:r>
            <a:r>
              <a:rPr lang="en-GB" dirty="0" smtClean="0"/>
              <a:t> </a:t>
            </a:r>
            <a:r>
              <a:rPr lang="en-GB" dirty="0" err="1" smtClean="0"/>
              <a:t>assis</a:t>
            </a:r>
            <a:r>
              <a:rPr lang="en-GB" dirty="0" smtClean="0"/>
              <a:t> </a:t>
            </a:r>
            <a:r>
              <a:rPr lang="en-GB" dirty="0" err="1" smtClean="0"/>
              <a:t>sur</a:t>
            </a:r>
            <a:r>
              <a:rPr lang="en-GB" dirty="0" smtClean="0"/>
              <a:t> </a:t>
            </a:r>
          </a:p>
          <a:p>
            <a:r>
              <a:rPr lang="en-GB" dirty="0" smtClean="0"/>
              <a:t>un </a:t>
            </a:r>
            <a:r>
              <a:rPr lang="en-GB" dirty="0" err="1" smtClean="0"/>
              <a:t>tigre</a:t>
            </a:r>
            <a:endParaRPr lang="en-GB" dirty="0" smtClean="0"/>
          </a:p>
        </p:txBody>
      </p:sp>
      <p:sp>
        <p:nvSpPr>
          <p:cNvPr id="43" name="TextBox 42"/>
          <p:cNvSpPr txBox="1"/>
          <p:nvPr/>
        </p:nvSpPr>
        <p:spPr>
          <a:xfrm>
            <a:off x="714348" y="1571612"/>
            <a:ext cx="1277914" cy="646331"/>
          </a:xfrm>
          <a:prstGeom prst="rect">
            <a:avLst/>
          </a:prstGeom>
          <a:noFill/>
        </p:spPr>
        <p:txBody>
          <a:bodyPr wrap="none" rtlCol="0">
            <a:spAutoFit/>
          </a:bodyPr>
          <a:lstStyle/>
          <a:p>
            <a:r>
              <a:rPr lang="en-GB" dirty="0" smtClean="0"/>
              <a:t>des </a:t>
            </a:r>
            <a:r>
              <a:rPr lang="en-GB" dirty="0" err="1" smtClean="0"/>
              <a:t>fleurs</a:t>
            </a:r>
            <a:endParaRPr lang="en-GB" dirty="0" smtClean="0"/>
          </a:p>
          <a:p>
            <a:r>
              <a:rPr lang="en-GB" dirty="0" err="1" smtClean="0"/>
              <a:t>exotiques</a:t>
            </a:r>
            <a:endParaRPr lang="en-GB" dirty="0"/>
          </a:p>
        </p:txBody>
      </p:sp>
      <p:sp>
        <p:nvSpPr>
          <p:cNvPr id="44" name="TextBox 43"/>
          <p:cNvSpPr txBox="1"/>
          <p:nvPr/>
        </p:nvSpPr>
        <p:spPr>
          <a:xfrm>
            <a:off x="5572132" y="857232"/>
            <a:ext cx="1460656" cy="369332"/>
          </a:xfrm>
          <a:prstGeom prst="rect">
            <a:avLst/>
          </a:prstGeom>
          <a:noFill/>
        </p:spPr>
        <p:txBody>
          <a:bodyPr wrap="none" rtlCol="0">
            <a:spAutoFit/>
          </a:bodyPr>
          <a:lstStyle/>
          <a:p>
            <a:r>
              <a:rPr lang="en-GB" dirty="0" smtClean="0"/>
              <a:t>des oranges</a:t>
            </a:r>
            <a:endParaRPr lang="en-GB" dirty="0"/>
          </a:p>
        </p:txBody>
      </p:sp>
      <p:sp>
        <p:nvSpPr>
          <p:cNvPr id="45" name="TextBox 44"/>
          <p:cNvSpPr txBox="1"/>
          <p:nvPr/>
        </p:nvSpPr>
        <p:spPr>
          <a:xfrm>
            <a:off x="7072330" y="1428736"/>
            <a:ext cx="2071670" cy="646331"/>
          </a:xfrm>
          <a:prstGeom prst="rect">
            <a:avLst/>
          </a:prstGeom>
          <a:noFill/>
        </p:spPr>
        <p:txBody>
          <a:bodyPr wrap="square" rtlCol="0">
            <a:spAutoFit/>
          </a:bodyPr>
          <a:lstStyle/>
          <a:p>
            <a:r>
              <a:rPr lang="en-GB" dirty="0" smtClean="0"/>
              <a:t>des </a:t>
            </a:r>
            <a:r>
              <a:rPr lang="en-GB" dirty="0" err="1" smtClean="0"/>
              <a:t>régimes</a:t>
            </a:r>
            <a:r>
              <a:rPr lang="en-GB" dirty="0" smtClean="0"/>
              <a:t> </a:t>
            </a:r>
          </a:p>
          <a:p>
            <a:r>
              <a:rPr lang="en-GB" dirty="0" smtClean="0"/>
              <a:t>de </a:t>
            </a:r>
            <a:r>
              <a:rPr lang="en-GB" dirty="0" err="1" smtClean="0"/>
              <a:t>bananes</a:t>
            </a:r>
            <a:endParaRPr lang="en-GB" dirty="0"/>
          </a:p>
        </p:txBody>
      </p:sp>
      <p:sp>
        <p:nvSpPr>
          <p:cNvPr id="46" name="TextBox 45"/>
          <p:cNvSpPr txBox="1"/>
          <p:nvPr/>
        </p:nvSpPr>
        <p:spPr>
          <a:xfrm>
            <a:off x="7572396" y="2857496"/>
            <a:ext cx="1173719" cy="923330"/>
          </a:xfrm>
          <a:prstGeom prst="rect">
            <a:avLst/>
          </a:prstGeom>
          <a:noFill/>
        </p:spPr>
        <p:txBody>
          <a:bodyPr wrap="none" rtlCol="0">
            <a:spAutoFit/>
          </a:bodyPr>
          <a:lstStyle/>
          <a:p>
            <a:r>
              <a:rPr lang="en-GB" dirty="0" smtClean="0"/>
              <a:t>Le </a:t>
            </a:r>
            <a:r>
              <a:rPr lang="en-GB" dirty="0" err="1" smtClean="0"/>
              <a:t>tigre</a:t>
            </a:r>
            <a:r>
              <a:rPr lang="en-GB" dirty="0" smtClean="0"/>
              <a:t> </a:t>
            </a:r>
          </a:p>
          <a:p>
            <a:r>
              <a:rPr lang="en-GB" dirty="0" err="1" smtClean="0"/>
              <a:t>attaque</a:t>
            </a:r>
            <a:r>
              <a:rPr lang="en-GB" dirty="0" smtClean="0"/>
              <a:t> </a:t>
            </a:r>
          </a:p>
          <a:p>
            <a:r>
              <a:rPr lang="en-GB" dirty="0" smtClean="0"/>
              <a:t>un </a:t>
            </a:r>
            <a:r>
              <a:rPr lang="en-GB" dirty="0" err="1" smtClean="0"/>
              <a:t>buffle</a:t>
            </a:r>
            <a:endParaRPr lang="en-GB" dirty="0"/>
          </a:p>
        </p:txBody>
      </p:sp>
      <p:sp>
        <p:nvSpPr>
          <p:cNvPr id="47" name="TextBox 46"/>
          <p:cNvSpPr txBox="1"/>
          <p:nvPr/>
        </p:nvSpPr>
        <p:spPr>
          <a:xfrm>
            <a:off x="0" y="2857496"/>
            <a:ext cx="1941557" cy="1200329"/>
          </a:xfrm>
          <a:prstGeom prst="rect">
            <a:avLst/>
          </a:prstGeom>
          <a:noFill/>
        </p:spPr>
        <p:txBody>
          <a:bodyPr wrap="none" rtlCol="0">
            <a:spAutoFit/>
          </a:bodyPr>
          <a:lstStyle/>
          <a:p>
            <a:pPr algn="ctr"/>
            <a:r>
              <a:rPr lang="en-GB" dirty="0" smtClean="0"/>
              <a:t>Un </a:t>
            </a:r>
            <a:r>
              <a:rPr lang="en-GB" dirty="0" err="1" smtClean="0"/>
              <a:t>tigre</a:t>
            </a:r>
            <a:r>
              <a:rPr lang="en-GB" dirty="0" smtClean="0"/>
              <a:t>/un lion </a:t>
            </a:r>
          </a:p>
          <a:p>
            <a:pPr algn="ctr"/>
            <a:r>
              <a:rPr lang="en-GB" dirty="0" smtClean="0"/>
              <a:t>se cache </a:t>
            </a:r>
          </a:p>
          <a:p>
            <a:pPr algn="ctr"/>
            <a:r>
              <a:rPr lang="en-GB" dirty="0" smtClean="0"/>
              <a:t>derrière</a:t>
            </a:r>
          </a:p>
          <a:p>
            <a:pPr algn="ctr"/>
            <a:r>
              <a:rPr lang="en-GB" dirty="0" smtClean="0"/>
              <a:t>des branches</a:t>
            </a:r>
            <a:endParaRPr lang="en-GB" dirty="0"/>
          </a:p>
        </p:txBody>
      </p:sp>
      <p:sp>
        <p:nvSpPr>
          <p:cNvPr id="48" name="TextBox 47"/>
          <p:cNvSpPr txBox="1"/>
          <p:nvPr/>
        </p:nvSpPr>
        <p:spPr>
          <a:xfrm>
            <a:off x="785786" y="4572008"/>
            <a:ext cx="1693092" cy="923330"/>
          </a:xfrm>
          <a:prstGeom prst="rect">
            <a:avLst/>
          </a:prstGeom>
          <a:noFill/>
        </p:spPr>
        <p:txBody>
          <a:bodyPr wrap="none" rtlCol="0">
            <a:spAutoFit/>
          </a:bodyPr>
          <a:lstStyle/>
          <a:p>
            <a:pPr algn="ctr"/>
            <a:r>
              <a:rPr lang="en-GB" dirty="0" err="1" smtClean="0"/>
              <a:t>L’homme</a:t>
            </a:r>
            <a:r>
              <a:rPr lang="en-GB" dirty="0" smtClean="0"/>
              <a:t> </a:t>
            </a:r>
            <a:r>
              <a:rPr lang="en-GB" dirty="0" err="1" smtClean="0"/>
              <a:t>joue</a:t>
            </a:r>
            <a:r>
              <a:rPr lang="en-GB" dirty="0" smtClean="0"/>
              <a:t> </a:t>
            </a:r>
          </a:p>
          <a:p>
            <a:pPr algn="ctr"/>
            <a:r>
              <a:rPr lang="en-GB" dirty="0" smtClean="0"/>
              <a:t>de la </a:t>
            </a:r>
          </a:p>
          <a:p>
            <a:pPr algn="ctr"/>
            <a:r>
              <a:rPr lang="en-GB" dirty="0" err="1" smtClean="0"/>
              <a:t>mandoline</a:t>
            </a:r>
            <a:endParaRPr lang="en-GB" dirty="0"/>
          </a:p>
        </p:txBody>
      </p:sp>
      <p:sp>
        <p:nvSpPr>
          <p:cNvPr id="49" name="TextBox 48"/>
          <p:cNvSpPr txBox="1"/>
          <p:nvPr/>
        </p:nvSpPr>
        <p:spPr>
          <a:xfrm>
            <a:off x="2143108" y="5429264"/>
            <a:ext cx="1880643" cy="646331"/>
          </a:xfrm>
          <a:prstGeom prst="rect">
            <a:avLst/>
          </a:prstGeom>
          <a:noFill/>
        </p:spPr>
        <p:txBody>
          <a:bodyPr wrap="none" rtlCol="0">
            <a:spAutoFit/>
          </a:bodyPr>
          <a:lstStyle/>
          <a:p>
            <a:pPr algn="ctr"/>
            <a:r>
              <a:rPr lang="en-GB" dirty="0" smtClean="0"/>
              <a:t>Le </a:t>
            </a:r>
            <a:r>
              <a:rPr lang="en-GB" dirty="0" err="1" smtClean="0"/>
              <a:t>tigre</a:t>
            </a:r>
            <a:r>
              <a:rPr lang="en-GB" dirty="0" smtClean="0"/>
              <a:t> </a:t>
            </a:r>
            <a:r>
              <a:rPr lang="en-GB" dirty="0" err="1" smtClean="0"/>
              <a:t>n’a</a:t>
            </a:r>
            <a:r>
              <a:rPr lang="en-GB" dirty="0" smtClean="0"/>
              <a:t> pas </a:t>
            </a:r>
          </a:p>
          <a:p>
            <a:pPr algn="ctr"/>
            <a:r>
              <a:rPr lang="en-GB" dirty="0" err="1" smtClean="0"/>
              <a:t>faim</a:t>
            </a:r>
            <a:endParaRPr lang="en-GB" dirty="0"/>
          </a:p>
        </p:txBody>
      </p:sp>
      <p:sp>
        <p:nvSpPr>
          <p:cNvPr id="50" name="TextBox 49"/>
          <p:cNvSpPr txBox="1"/>
          <p:nvPr/>
        </p:nvSpPr>
        <p:spPr>
          <a:xfrm>
            <a:off x="7215206" y="4572008"/>
            <a:ext cx="1430328" cy="923330"/>
          </a:xfrm>
          <a:prstGeom prst="rect">
            <a:avLst/>
          </a:prstGeom>
          <a:noFill/>
        </p:spPr>
        <p:txBody>
          <a:bodyPr wrap="none" rtlCol="0">
            <a:spAutoFit/>
          </a:bodyPr>
          <a:lstStyle/>
          <a:p>
            <a:pPr algn="ctr"/>
            <a:r>
              <a:rPr lang="en-GB" dirty="0" smtClean="0"/>
              <a:t>Le </a:t>
            </a:r>
            <a:r>
              <a:rPr lang="en-GB" dirty="0" err="1" smtClean="0"/>
              <a:t>tigre</a:t>
            </a:r>
            <a:r>
              <a:rPr lang="en-GB" dirty="0" smtClean="0"/>
              <a:t> a </a:t>
            </a:r>
          </a:p>
          <a:p>
            <a:pPr algn="ctr"/>
            <a:r>
              <a:rPr lang="en-GB" dirty="0" err="1" smtClean="0"/>
              <a:t>faim</a:t>
            </a:r>
            <a:endParaRPr lang="en-GB" dirty="0" smtClean="0"/>
          </a:p>
          <a:p>
            <a:endParaRPr lang="en-GB" dirty="0"/>
          </a:p>
        </p:txBody>
      </p:sp>
      <p:sp>
        <p:nvSpPr>
          <p:cNvPr id="52" name="TextBox 51"/>
          <p:cNvSpPr txBox="1"/>
          <p:nvPr/>
        </p:nvSpPr>
        <p:spPr>
          <a:xfrm>
            <a:off x="4000496" y="1571612"/>
            <a:ext cx="1334020" cy="369332"/>
          </a:xfrm>
          <a:prstGeom prst="rect">
            <a:avLst/>
          </a:prstGeom>
          <a:noFill/>
        </p:spPr>
        <p:txBody>
          <a:bodyPr wrap="none" rtlCol="0">
            <a:spAutoFit/>
          </a:bodyPr>
          <a:lstStyle/>
          <a:p>
            <a:r>
              <a:rPr lang="en-GB" dirty="0" smtClean="0"/>
              <a:t>Les </a:t>
            </a:r>
            <a:r>
              <a:rPr lang="en-GB" dirty="0" err="1" smtClean="0"/>
              <a:t>arbres</a:t>
            </a:r>
            <a:endParaRPr lang="en-GB" dirty="0"/>
          </a:p>
        </p:txBody>
      </p:sp>
      <p:sp>
        <p:nvSpPr>
          <p:cNvPr id="54" name="TextBox 53"/>
          <p:cNvSpPr txBox="1"/>
          <p:nvPr/>
        </p:nvSpPr>
        <p:spPr>
          <a:xfrm>
            <a:off x="4143372" y="5857892"/>
            <a:ext cx="1425390" cy="646331"/>
          </a:xfrm>
          <a:prstGeom prst="rect">
            <a:avLst/>
          </a:prstGeom>
          <a:noFill/>
        </p:spPr>
        <p:txBody>
          <a:bodyPr wrap="none" rtlCol="0">
            <a:spAutoFit/>
          </a:bodyPr>
          <a:lstStyle/>
          <a:p>
            <a:r>
              <a:rPr lang="en-GB" dirty="0" smtClean="0"/>
              <a:t>Absence de</a:t>
            </a:r>
          </a:p>
          <a:p>
            <a:r>
              <a:rPr lang="en-GB" dirty="0" smtClean="0"/>
              <a:t>perspective</a:t>
            </a:r>
            <a:endParaRPr lang="en-GB" dirty="0"/>
          </a:p>
        </p:txBody>
      </p:sp>
      <p:cxnSp>
        <p:nvCxnSpPr>
          <p:cNvPr id="56" name="Straight Connector 55"/>
          <p:cNvCxnSpPr>
            <a:endCxn id="51" idx="3"/>
          </p:cNvCxnSpPr>
          <p:nvPr/>
        </p:nvCxnSpPr>
        <p:spPr>
          <a:xfrm rot="5400000" flipH="1" flipV="1">
            <a:off x="2739909" y="1255259"/>
            <a:ext cx="1862693" cy="91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1" idx="5"/>
          </p:cNvCxnSpPr>
          <p:nvPr/>
        </p:nvCxnSpPr>
        <p:spPr>
          <a:xfrm rot="16200000" flipH="1">
            <a:off x="4791431" y="1076662"/>
            <a:ext cx="1862693" cy="127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4964909" y="4607727"/>
            <a:ext cx="1928826"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2750331" y="4464851"/>
            <a:ext cx="2000264" cy="107157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072198" y="5643578"/>
            <a:ext cx="1223412" cy="369332"/>
          </a:xfrm>
          <a:prstGeom prst="rect">
            <a:avLst/>
          </a:prstGeom>
          <a:noFill/>
        </p:spPr>
        <p:txBody>
          <a:bodyPr wrap="none" rtlCol="0">
            <a:spAutoFit/>
          </a:bodyPr>
          <a:lstStyle/>
          <a:p>
            <a:r>
              <a:rPr lang="en-GB" dirty="0" smtClean="0"/>
              <a:t>Un </a:t>
            </a:r>
            <a:r>
              <a:rPr lang="en-GB" dirty="0" err="1" smtClean="0"/>
              <a:t>buffle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heckerboard(across)">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heckerboard(across)">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heckerboard(across)">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heckerboard(across)">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heckerboard(across)">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checkerboard(across)">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heckerboard(across)">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checkerboard(across)">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heckerboard(across)">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heckerboard(across)">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checkerboard(across)">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heckerboard(across)">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checkerboard(across)">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checkerboard(across)">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checkerboard(across)">
                                      <p:cBhvr>
                                        <p:cTn id="7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43" grpId="0"/>
      <p:bldP spid="44" grpId="0"/>
      <p:bldP spid="45" grpId="0"/>
      <p:bldP spid="46" grpId="0"/>
      <p:bldP spid="47" grpId="0"/>
      <p:bldP spid="48" grpId="0"/>
      <p:bldP spid="49" grpId="0"/>
      <p:bldP spid="50" grpId="0"/>
      <p:bldP spid="52" grpId="0"/>
      <p:bldP spid="54" grpId="0"/>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918"/>
          </a:xfrm>
        </p:spPr>
        <p:txBody>
          <a:bodyPr>
            <a:normAutofit fontScale="90000"/>
          </a:bodyPr>
          <a:lstStyle/>
          <a:p>
            <a:r>
              <a:rPr lang="en-GB" dirty="0" smtClean="0"/>
              <a:t>Des phrases </a:t>
            </a:r>
            <a:r>
              <a:rPr lang="en-GB" dirty="0" err="1" smtClean="0"/>
              <a:t>utiles</a:t>
            </a:r>
            <a:endParaRPr lang="en-GB" dirty="0"/>
          </a:p>
        </p:txBody>
      </p:sp>
      <p:sp>
        <p:nvSpPr>
          <p:cNvPr id="3" name="Content Placeholder 2"/>
          <p:cNvSpPr>
            <a:spLocks noGrp="1"/>
          </p:cNvSpPr>
          <p:nvPr>
            <p:ph idx="1"/>
          </p:nvPr>
        </p:nvSpPr>
        <p:spPr>
          <a:xfrm>
            <a:off x="457200" y="785794"/>
            <a:ext cx="8229600" cy="5340369"/>
          </a:xfrm>
        </p:spPr>
        <p:txBody>
          <a:bodyPr>
            <a:noAutofit/>
          </a:bodyPr>
          <a:lstStyle/>
          <a:p>
            <a:r>
              <a:rPr lang="en-GB" sz="2000" dirty="0" err="1" smtClean="0"/>
              <a:t>Dans</a:t>
            </a:r>
            <a:r>
              <a:rPr lang="en-GB" sz="2000" dirty="0" smtClean="0"/>
              <a:t> le premier tableau....</a:t>
            </a:r>
          </a:p>
          <a:p>
            <a:r>
              <a:rPr lang="en-GB" sz="2000" dirty="0" err="1" smtClean="0"/>
              <a:t>Dans</a:t>
            </a:r>
            <a:r>
              <a:rPr lang="en-GB" sz="2000" dirty="0" smtClean="0"/>
              <a:t> le </a:t>
            </a:r>
            <a:r>
              <a:rPr lang="en-GB" sz="2000" dirty="0" err="1" smtClean="0"/>
              <a:t>deuxième</a:t>
            </a:r>
            <a:r>
              <a:rPr lang="en-GB" sz="2000" dirty="0" smtClean="0"/>
              <a:t> tableau....</a:t>
            </a:r>
          </a:p>
          <a:p>
            <a:r>
              <a:rPr lang="en-GB" sz="2000" dirty="0" smtClean="0"/>
              <a:t>Les </a:t>
            </a:r>
            <a:r>
              <a:rPr lang="en-GB" sz="2000" dirty="0" err="1" smtClean="0"/>
              <a:t>deux</a:t>
            </a:r>
            <a:r>
              <a:rPr lang="en-GB" sz="2000" dirty="0" smtClean="0"/>
              <a:t> tableaux se </a:t>
            </a:r>
            <a:r>
              <a:rPr lang="en-GB" sz="2000" dirty="0" err="1" smtClean="0"/>
              <a:t>caractérisent</a:t>
            </a:r>
            <a:r>
              <a:rPr lang="en-GB" sz="2000" dirty="0" smtClean="0"/>
              <a:t> par...</a:t>
            </a:r>
          </a:p>
          <a:p>
            <a:r>
              <a:rPr lang="en-GB" sz="2000" dirty="0" smtClean="0"/>
              <a:t>Les </a:t>
            </a:r>
            <a:r>
              <a:rPr lang="en-GB" sz="2000" dirty="0" err="1" smtClean="0"/>
              <a:t>caractéristiques</a:t>
            </a:r>
            <a:r>
              <a:rPr lang="en-GB" sz="2000" dirty="0" smtClean="0"/>
              <a:t> techniques....</a:t>
            </a:r>
          </a:p>
          <a:p>
            <a:r>
              <a:rPr lang="en-GB" sz="2000" dirty="0" smtClean="0"/>
              <a:t>Comparable/ </a:t>
            </a:r>
            <a:r>
              <a:rPr lang="en-GB" sz="2000" dirty="0" err="1" smtClean="0"/>
              <a:t>différent</a:t>
            </a:r>
            <a:endParaRPr lang="en-GB" sz="2000" dirty="0" smtClean="0"/>
          </a:p>
          <a:p>
            <a:r>
              <a:rPr lang="en-GB" sz="2000" dirty="0" err="1" smtClean="0"/>
              <a:t>Aussi</a:t>
            </a:r>
            <a:r>
              <a:rPr lang="en-GB" sz="2000" dirty="0" smtClean="0"/>
              <a:t>...</a:t>
            </a:r>
          </a:p>
          <a:p>
            <a:r>
              <a:rPr lang="en-GB" sz="2000" dirty="0" err="1" smtClean="0"/>
              <a:t>Cependant</a:t>
            </a:r>
            <a:r>
              <a:rPr lang="en-GB" sz="2000" dirty="0" smtClean="0"/>
              <a:t>...</a:t>
            </a:r>
          </a:p>
          <a:p>
            <a:r>
              <a:rPr lang="en-GB" sz="2000" dirty="0" smtClean="0"/>
              <a:t>En </a:t>
            </a:r>
            <a:r>
              <a:rPr lang="en-GB" sz="2000" dirty="0" err="1" smtClean="0"/>
              <a:t>revanche</a:t>
            </a:r>
            <a:r>
              <a:rPr lang="en-GB" sz="2000" dirty="0" smtClean="0"/>
              <a:t>.....</a:t>
            </a:r>
          </a:p>
          <a:p>
            <a:r>
              <a:rPr lang="en-GB" sz="2000" dirty="0" smtClean="0"/>
              <a:t>A </a:t>
            </a:r>
            <a:r>
              <a:rPr lang="en-GB" sz="2000" dirty="0" err="1" smtClean="0"/>
              <a:t>mon</a:t>
            </a:r>
            <a:r>
              <a:rPr lang="en-GB" sz="2000" dirty="0" smtClean="0"/>
              <a:t> avis...</a:t>
            </a:r>
          </a:p>
          <a:p>
            <a:r>
              <a:rPr lang="en-GB" sz="2000" dirty="0" smtClean="0"/>
              <a:t>Je </a:t>
            </a:r>
            <a:r>
              <a:rPr lang="en-GB" sz="2000" dirty="0" err="1" smtClean="0"/>
              <a:t>pense</a:t>
            </a:r>
            <a:r>
              <a:rPr lang="en-GB" sz="2000" dirty="0" smtClean="0"/>
              <a:t> </a:t>
            </a:r>
            <a:r>
              <a:rPr lang="en-GB" sz="2000" dirty="0" err="1" smtClean="0"/>
              <a:t>que</a:t>
            </a:r>
            <a:r>
              <a:rPr lang="en-GB" sz="2000" dirty="0" smtClean="0"/>
              <a:t>...</a:t>
            </a:r>
          </a:p>
          <a:p>
            <a:r>
              <a:rPr lang="en-GB" sz="2000" dirty="0" err="1" smtClean="0"/>
              <a:t>Personnellement</a:t>
            </a:r>
            <a:r>
              <a:rPr lang="en-GB" sz="2000" dirty="0" smtClean="0"/>
              <a:t>, je </a:t>
            </a:r>
            <a:r>
              <a:rPr lang="en-GB" sz="2000" dirty="0" err="1" smtClean="0"/>
              <a:t>préfère</a:t>
            </a:r>
            <a:r>
              <a:rPr lang="en-GB" sz="2000" dirty="0" smtClean="0"/>
              <a:t> le ........... tableau </a:t>
            </a:r>
            <a:r>
              <a:rPr lang="en-GB" sz="2000" dirty="0" err="1" smtClean="0"/>
              <a:t>parce</a:t>
            </a:r>
            <a:r>
              <a:rPr lang="en-GB" sz="2000" dirty="0" smtClean="0"/>
              <a:t> </a:t>
            </a:r>
            <a:r>
              <a:rPr lang="en-GB" sz="2000" dirty="0" err="1" smtClean="0"/>
              <a:t>que</a:t>
            </a:r>
            <a:r>
              <a:rPr lang="en-GB" sz="2000" dirty="0" smtClean="0"/>
              <a:t>......</a:t>
            </a:r>
          </a:p>
          <a:p>
            <a:r>
              <a:rPr lang="en-GB" sz="2000" dirty="0" err="1" smtClean="0"/>
              <a:t>C’est</a:t>
            </a:r>
            <a:r>
              <a:rPr lang="en-GB" sz="2000" dirty="0" smtClean="0"/>
              <a:t> </a:t>
            </a:r>
            <a:r>
              <a:rPr lang="en-GB" sz="2000" dirty="0" smtClean="0">
                <a:solidFill>
                  <a:srgbClr val="FF0000"/>
                </a:solidFill>
              </a:rPr>
              <a:t>plus</a:t>
            </a:r>
            <a:r>
              <a:rPr lang="en-GB" sz="2000" dirty="0" smtClean="0"/>
              <a:t> </a:t>
            </a:r>
            <a:r>
              <a:rPr lang="en-GB" sz="2000" dirty="0" smtClean="0">
                <a:solidFill>
                  <a:srgbClr val="0000CC"/>
                </a:solidFill>
              </a:rPr>
              <a:t>(</a:t>
            </a:r>
            <a:r>
              <a:rPr lang="en-GB" sz="2000" dirty="0" err="1" smtClean="0">
                <a:solidFill>
                  <a:srgbClr val="0000CC"/>
                </a:solidFill>
              </a:rPr>
              <a:t>moins</a:t>
            </a:r>
            <a:r>
              <a:rPr lang="en-GB" sz="2000" dirty="0" smtClean="0">
                <a:solidFill>
                  <a:srgbClr val="0000CC"/>
                </a:solidFill>
              </a:rPr>
              <a:t>) </a:t>
            </a:r>
            <a:r>
              <a:rPr lang="en-GB" sz="2000" dirty="0" err="1" smtClean="0"/>
              <a:t>dramatique</a:t>
            </a:r>
            <a:r>
              <a:rPr lang="en-GB" sz="2000" dirty="0" smtClean="0"/>
              <a:t>/ </a:t>
            </a:r>
            <a:r>
              <a:rPr lang="en-GB" sz="2000" dirty="0" err="1" smtClean="0"/>
              <a:t>fantastique</a:t>
            </a:r>
            <a:r>
              <a:rPr lang="en-GB" sz="2000" dirty="0" smtClean="0"/>
              <a:t> / horrible / </a:t>
            </a:r>
            <a:r>
              <a:rPr lang="en-GB" sz="2000" dirty="0" err="1" smtClean="0"/>
              <a:t>réaliste</a:t>
            </a:r>
            <a:r>
              <a:rPr lang="en-GB" sz="2000" dirty="0" smtClean="0"/>
              <a:t>  / </a:t>
            </a:r>
            <a:r>
              <a:rPr lang="en-GB" sz="2000" dirty="0" err="1" smtClean="0"/>
              <a:t>imaginaire</a:t>
            </a:r>
            <a:r>
              <a:rPr lang="en-GB" sz="2000" dirty="0" smtClean="0"/>
              <a:t>   / bizarre </a:t>
            </a:r>
            <a:r>
              <a:rPr lang="en-GB" sz="2000" dirty="0" err="1" smtClean="0">
                <a:solidFill>
                  <a:srgbClr val="FF0000"/>
                </a:solidFill>
              </a:rPr>
              <a:t>que</a:t>
            </a:r>
            <a:r>
              <a:rPr lang="en-GB" sz="2000" dirty="0" smtClean="0"/>
              <a:t>....</a:t>
            </a:r>
          </a:p>
          <a:p>
            <a:r>
              <a:rPr lang="en-GB" sz="2000" dirty="0" err="1" smtClean="0"/>
              <a:t>C’est</a:t>
            </a:r>
            <a:r>
              <a:rPr lang="en-GB" sz="2000" dirty="0" smtClean="0"/>
              <a:t> </a:t>
            </a:r>
            <a:r>
              <a:rPr lang="en-GB" sz="2000" dirty="0" err="1" smtClean="0"/>
              <a:t>comme</a:t>
            </a:r>
            <a:r>
              <a:rPr lang="en-GB" sz="2000" dirty="0" smtClean="0"/>
              <a:t> un </a:t>
            </a:r>
            <a:r>
              <a:rPr lang="en-GB" sz="2000" dirty="0" err="1" smtClean="0"/>
              <a:t>rêve</a:t>
            </a:r>
            <a:r>
              <a:rPr lang="en-GB" sz="2000" dirty="0" smtClean="0"/>
              <a:t>.</a:t>
            </a:r>
          </a:p>
          <a:p>
            <a:r>
              <a:rPr lang="en-GB" sz="2000" dirty="0" err="1" smtClean="0"/>
              <a:t>L’autre</a:t>
            </a:r>
            <a:r>
              <a:rPr lang="en-GB" sz="2000" dirty="0" smtClean="0"/>
              <a:t> tableau est...</a:t>
            </a:r>
          </a:p>
          <a:p>
            <a:r>
              <a:rPr lang="en-GB" sz="2000" dirty="0" smtClean="0"/>
              <a:t>Je </a:t>
            </a:r>
            <a:r>
              <a:rPr lang="en-GB" sz="2000" dirty="0" err="1" smtClean="0"/>
              <a:t>préfère</a:t>
            </a:r>
            <a:r>
              <a:rPr lang="en-GB" sz="2000" dirty="0" smtClean="0"/>
              <a:t> le </a:t>
            </a:r>
            <a:r>
              <a:rPr lang="en-GB" sz="2000" dirty="0" err="1" smtClean="0"/>
              <a:t>sujet</a:t>
            </a:r>
            <a:r>
              <a:rPr lang="en-GB" sz="2000" dirty="0" smtClean="0"/>
              <a:t> du ................ tableau.</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54px-Henri_Rousseau_-_Exotic_Landscape.jpg"/>
          <p:cNvPicPr>
            <a:picLocks noChangeAspect="1"/>
          </p:cNvPicPr>
          <p:nvPr/>
        </p:nvPicPr>
        <p:blipFill>
          <a:blip r:embed="rId3"/>
          <a:stretch>
            <a:fillRect/>
          </a:stretch>
        </p:blipFill>
        <p:spPr>
          <a:xfrm>
            <a:off x="3357554" y="357166"/>
            <a:ext cx="2286016" cy="3016131"/>
          </a:xfrm>
          <a:prstGeom prst="rect">
            <a:avLst/>
          </a:prstGeom>
        </p:spPr>
      </p:pic>
      <p:pic>
        <p:nvPicPr>
          <p:cNvPr id="6" name="Picture 5" descr="473px-Henri_de_Toulouse-Lautrec_036.jpg"/>
          <p:cNvPicPr>
            <a:picLocks noChangeAspect="1"/>
          </p:cNvPicPr>
          <p:nvPr/>
        </p:nvPicPr>
        <p:blipFill>
          <a:blip r:embed="rId4"/>
          <a:stretch>
            <a:fillRect/>
          </a:stretch>
        </p:blipFill>
        <p:spPr>
          <a:xfrm>
            <a:off x="6500826" y="3357562"/>
            <a:ext cx="2083728" cy="2643206"/>
          </a:xfrm>
          <a:prstGeom prst="rect">
            <a:avLst/>
          </a:prstGeom>
        </p:spPr>
      </p:pic>
      <p:pic>
        <p:nvPicPr>
          <p:cNvPr id="7" name="Picture 6" descr="800px-Paul_Gauguin_056.jpg"/>
          <p:cNvPicPr>
            <a:picLocks noChangeAspect="1"/>
          </p:cNvPicPr>
          <p:nvPr/>
        </p:nvPicPr>
        <p:blipFill>
          <a:blip r:embed="rId5" cstate="print"/>
          <a:stretch>
            <a:fillRect/>
          </a:stretch>
        </p:blipFill>
        <p:spPr>
          <a:xfrm>
            <a:off x="428596" y="4786322"/>
            <a:ext cx="2297504" cy="1714512"/>
          </a:xfrm>
          <a:prstGeom prst="rect">
            <a:avLst/>
          </a:prstGeom>
        </p:spPr>
      </p:pic>
      <p:pic>
        <p:nvPicPr>
          <p:cNvPr id="8" name="Picture 7" descr="800px-Henri_Rousseau_-_The_Flamingoes.jpg"/>
          <p:cNvPicPr>
            <a:picLocks noChangeAspect="1"/>
          </p:cNvPicPr>
          <p:nvPr/>
        </p:nvPicPr>
        <p:blipFill>
          <a:blip r:embed="rId6"/>
          <a:stretch>
            <a:fillRect/>
          </a:stretch>
        </p:blipFill>
        <p:spPr>
          <a:xfrm>
            <a:off x="3071802" y="3929066"/>
            <a:ext cx="3142732" cy="2180270"/>
          </a:xfrm>
          <a:prstGeom prst="rect">
            <a:avLst/>
          </a:prstGeom>
        </p:spPr>
      </p:pic>
      <p:pic>
        <p:nvPicPr>
          <p:cNvPr id="9" name="Picture 8" descr="George Seurat - un dimanche apres-midi.jpg"/>
          <p:cNvPicPr>
            <a:picLocks noChangeAspect="1"/>
          </p:cNvPicPr>
          <p:nvPr/>
        </p:nvPicPr>
        <p:blipFill>
          <a:blip r:embed="rId7"/>
          <a:stretch>
            <a:fillRect/>
          </a:stretch>
        </p:blipFill>
        <p:spPr>
          <a:xfrm>
            <a:off x="6000760" y="857232"/>
            <a:ext cx="2850675" cy="1904251"/>
          </a:xfrm>
          <a:prstGeom prst="rect">
            <a:avLst/>
          </a:prstGeom>
        </p:spPr>
      </p:pic>
      <p:pic>
        <p:nvPicPr>
          <p:cNvPr id="11" name="Picture 10" descr="761px-Vincent_Willem_van_Gogh_132.jpg"/>
          <p:cNvPicPr>
            <a:picLocks noChangeAspect="1"/>
          </p:cNvPicPr>
          <p:nvPr/>
        </p:nvPicPr>
        <p:blipFill>
          <a:blip r:embed="rId8"/>
          <a:stretch>
            <a:fillRect/>
          </a:stretch>
        </p:blipFill>
        <p:spPr>
          <a:xfrm>
            <a:off x="571472" y="357166"/>
            <a:ext cx="2450479" cy="1928826"/>
          </a:xfrm>
          <a:prstGeom prst="rect">
            <a:avLst/>
          </a:prstGeom>
        </p:spPr>
      </p:pic>
      <p:pic>
        <p:nvPicPr>
          <p:cNvPr id="12" name="Picture 11" descr="672px-Henri_Rousseau_-_Fight_Between_a_Tiger_and_a_Buffalo.jpg"/>
          <p:cNvPicPr>
            <a:picLocks noChangeAspect="1"/>
          </p:cNvPicPr>
          <p:nvPr/>
        </p:nvPicPr>
        <p:blipFill>
          <a:blip r:embed="rId9"/>
          <a:stretch>
            <a:fillRect/>
          </a:stretch>
        </p:blipFill>
        <p:spPr>
          <a:xfrm>
            <a:off x="571472" y="2571744"/>
            <a:ext cx="2112257" cy="1885944"/>
          </a:xfrm>
          <a:prstGeom prst="rect">
            <a:avLst/>
          </a:prstGeom>
        </p:spPr>
      </p:pic>
      <p:sp>
        <p:nvSpPr>
          <p:cNvPr id="13" name="TextBox 12"/>
          <p:cNvSpPr txBox="1"/>
          <p:nvPr/>
        </p:nvSpPr>
        <p:spPr>
          <a:xfrm>
            <a:off x="0" y="1428736"/>
            <a:ext cx="436129" cy="1015663"/>
          </a:xfrm>
          <a:prstGeom prst="rect">
            <a:avLst/>
          </a:prstGeom>
          <a:noFill/>
        </p:spPr>
        <p:txBody>
          <a:bodyPr wrap="square" rtlCol="0">
            <a:spAutoFit/>
          </a:bodyPr>
          <a:lstStyle/>
          <a:p>
            <a:r>
              <a:rPr lang="en-GB" sz="6000" b="1" dirty="0" smtClean="0">
                <a:solidFill>
                  <a:srgbClr val="FF0000"/>
                </a:solidFill>
                <a:latin typeface="Comic Sans MS" pitchFamily="66" charset="0"/>
              </a:rPr>
              <a:t>a</a:t>
            </a:r>
            <a:endParaRPr lang="en-GB" sz="6000" b="1" dirty="0">
              <a:solidFill>
                <a:srgbClr val="FF0000"/>
              </a:solidFill>
              <a:latin typeface="Comic Sans MS" pitchFamily="66" charset="0"/>
            </a:endParaRPr>
          </a:p>
        </p:txBody>
      </p:sp>
      <p:sp>
        <p:nvSpPr>
          <p:cNvPr id="14" name="TextBox 13"/>
          <p:cNvSpPr txBox="1"/>
          <p:nvPr/>
        </p:nvSpPr>
        <p:spPr>
          <a:xfrm>
            <a:off x="2857488" y="2428868"/>
            <a:ext cx="641522" cy="1015663"/>
          </a:xfrm>
          <a:prstGeom prst="rect">
            <a:avLst/>
          </a:prstGeom>
          <a:noFill/>
        </p:spPr>
        <p:txBody>
          <a:bodyPr wrap="none" rtlCol="0">
            <a:spAutoFit/>
          </a:bodyPr>
          <a:lstStyle/>
          <a:p>
            <a:r>
              <a:rPr lang="en-GB" sz="6000" b="1" dirty="0" smtClean="0">
                <a:solidFill>
                  <a:srgbClr val="FF0000"/>
                </a:solidFill>
                <a:latin typeface="Comic Sans MS" pitchFamily="66" charset="0"/>
              </a:rPr>
              <a:t>b</a:t>
            </a:r>
            <a:endParaRPr lang="en-GB" sz="6000" b="1" dirty="0">
              <a:solidFill>
                <a:srgbClr val="FF0000"/>
              </a:solidFill>
              <a:latin typeface="Comic Sans MS" pitchFamily="66" charset="0"/>
            </a:endParaRPr>
          </a:p>
        </p:txBody>
      </p:sp>
      <p:sp>
        <p:nvSpPr>
          <p:cNvPr id="15" name="TextBox 14"/>
          <p:cNvSpPr txBox="1"/>
          <p:nvPr/>
        </p:nvSpPr>
        <p:spPr>
          <a:xfrm>
            <a:off x="5715008" y="0"/>
            <a:ext cx="580608" cy="1015663"/>
          </a:xfrm>
          <a:prstGeom prst="rect">
            <a:avLst/>
          </a:prstGeom>
          <a:noFill/>
        </p:spPr>
        <p:txBody>
          <a:bodyPr wrap="none" rtlCol="0">
            <a:spAutoFit/>
          </a:bodyPr>
          <a:lstStyle/>
          <a:p>
            <a:r>
              <a:rPr lang="en-GB" sz="6000" b="1" dirty="0" smtClean="0">
                <a:solidFill>
                  <a:srgbClr val="FF0000"/>
                </a:solidFill>
                <a:latin typeface="Comic Sans MS" pitchFamily="66" charset="0"/>
              </a:rPr>
              <a:t>c</a:t>
            </a:r>
            <a:endParaRPr lang="en-GB" sz="6000" b="1" dirty="0">
              <a:solidFill>
                <a:srgbClr val="FF0000"/>
              </a:solidFill>
              <a:latin typeface="Comic Sans MS" pitchFamily="66" charset="0"/>
            </a:endParaRPr>
          </a:p>
        </p:txBody>
      </p:sp>
      <p:sp>
        <p:nvSpPr>
          <p:cNvPr id="16" name="TextBox 15"/>
          <p:cNvSpPr txBox="1"/>
          <p:nvPr/>
        </p:nvSpPr>
        <p:spPr>
          <a:xfrm>
            <a:off x="0" y="3714752"/>
            <a:ext cx="636713" cy="1015663"/>
          </a:xfrm>
          <a:prstGeom prst="rect">
            <a:avLst/>
          </a:prstGeom>
          <a:noFill/>
        </p:spPr>
        <p:txBody>
          <a:bodyPr wrap="none" rtlCol="0">
            <a:spAutoFit/>
          </a:bodyPr>
          <a:lstStyle/>
          <a:p>
            <a:r>
              <a:rPr lang="en-GB" sz="6000" b="1" dirty="0" smtClean="0">
                <a:solidFill>
                  <a:srgbClr val="FF0000"/>
                </a:solidFill>
                <a:latin typeface="Comic Sans MS" pitchFamily="66" charset="0"/>
              </a:rPr>
              <a:t>d</a:t>
            </a:r>
            <a:endParaRPr lang="en-GB" sz="6000" b="1" dirty="0">
              <a:solidFill>
                <a:srgbClr val="FF0000"/>
              </a:solidFill>
              <a:latin typeface="Comic Sans MS" pitchFamily="66" charset="0"/>
            </a:endParaRPr>
          </a:p>
        </p:txBody>
      </p:sp>
      <p:sp>
        <p:nvSpPr>
          <p:cNvPr id="17" name="TextBox 16"/>
          <p:cNvSpPr txBox="1"/>
          <p:nvPr/>
        </p:nvSpPr>
        <p:spPr>
          <a:xfrm>
            <a:off x="5500694" y="3500438"/>
            <a:ext cx="614271" cy="1015663"/>
          </a:xfrm>
          <a:prstGeom prst="rect">
            <a:avLst/>
          </a:prstGeom>
          <a:noFill/>
        </p:spPr>
        <p:txBody>
          <a:bodyPr wrap="none" rtlCol="0">
            <a:spAutoFit/>
          </a:bodyPr>
          <a:lstStyle/>
          <a:p>
            <a:r>
              <a:rPr lang="en-GB" sz="6000" b="1" dirty="0" smtClean="0">
                <a:solidFill>
                  <a:srgbClr val="FF0000"/>
                </a:solidFill>
                <a:latin typeface="Comic Sans MS" pitchFamily="66" charset="0"/>
              </a:rPr>
              <a:t>e</a:t>
            </a:r>
            <a:endParaRPr lang="en-GB" sz="6000" b="1" dirty="0">
              <a:solidFill>
                <a:srgbClr val="FF0000"/>
              </a:solidFill>
              <a:latin typeface="Comic Sans MS" pitchFamily="66" charset="0"/>
            </a:endParaRPr>
          </a:p>
        </p:txBody>
      </p:sp>
      <p:sp>
        <p:nvSpPr>
          <p:cNvPr id="18" name="TextBox 17"/>
          <p:cNvSpPr txBox="1"/>
          <p:nvPr/>
        </p:nvSpPr>
        <p:spPr>
          <a:xfrm>
            <a:off x="8286776" y="5286388"/>
            <a:ext cx="575799" cy="1015663"/>
          </a:xfrm>
          <a:prstGeom prst="rect">
            <a:avLst/>
          </a:prstGeom>
          <a:noFill/>
        </p:spPr>
        <p:txBody>
          <a:bodyPr wrap="none" rtlCol="0">
            <a:spAutoFit/>
          </a:bodyPr>
          <a:lstStyle/>
          <a:p>
            <a:r>
              <a:rPr lang="en-GB" sz="6000" b="1" dirty="0" smtClean="0">
                <a:solidFill>
                  <a:srgbClr val="FF0000"/>
                </a:solidFill>
                <a:latin typeface="Comic Sans MS" pitchFamily="66" charset="0"/>
              </a:rPr>
              <a:t>f</a:t>
            </a:r>
            <a:endParaRPr lang="en-GB" sz="6000" b="1" dirty="0">
              <a:solidFill>
                <a:srgbClr val="FF0000"/>
              </a:solidFill>
              <a:latin typeface="Comic Sans MS" pitchFamily="66" charset="0"/>
            </a:endParaRPr>
          </a:p>
        </p:txBody>
      </p:sp>
      <p:sp>
        <p:nvSpPr>
          <p:cNvPr id="19" name="TextBox 18"/>
          <p:cNvSpPr txBox="1"/>
          <p:nvPr/>
        </p:nvSpPr>
        <p:spPr>
          <a:xfrm>
            <a:off x="285720" y="5842337"/>
            <a:ext cx="593432" cy="1015663"/>
          </a:xfrm>
          <a:prstGeom prst="rect">
            <a:avLst/>
          </a:prstGeom>
          <a:noFill/>
        </p:spPr>
        <p:txBody>
          <a:bodyPr wrap="none" rtlCol="0">
            <a:spAutoFit/>
          </a:bodyPr>
          <a:lstStyle/>
          <a:p>
            <a:r>
              <a:rPr lang="en-GB" sz="6000" b="1" dirty="0" smtClean="0">
                <a:solidFill>
                  <a:srgbClr val="FF0000"/>
                </a:solidFill>
                <a:latin typeface="Comic Sans MS" pitchFamily="66" charset="0"/>
              </a:rPr>
              <a:t>g</a:t>
            </a:r>
            <a:endParaRPr lang="en-GB" sz="6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d/d7/Rousseau09.jpg/120px-Rousseau09.jpg">
            <a:hlinkClick r:id="rId3" action="ppaction://hlinkfile"/>
          </p:cNvPr>
          <p:cNvPicPr>
            <a:picLocks noChangeAspect="1" noChangeArrowheads="1"/>
          </p:cNvPicPr>
          <p:nvPr/>
        </p:nvPicPr>
        <p:blipFill>
          <a:blip r:embed="rId4"/>
          <a:srcRect/>
          <a:stretch>
            <a:fillRect/>
          </a:stretch>
        </p:blipFill>
        <p:spPr bwMode="auto">
          <a:xfrm>
            <a:off x="2928926" y="1071546"/>
            <a:ext cx="3000396" cy="3950524"/>
          </a:xfrm>
          <a:prstGeom prst="rect">
            <a:avLst/>
          </a:prstGeom>
          <a:noFill/>
        </p:spPr>
      </p:pic>
      <p:sp>
        <p:nvSpPr>
          <p:cNvPr id="3" name="TextBox 2"/>
          <p:cNvSpPr txBox="1"/>
          <p:nvPr/>
        </p:nvSpPr>
        <p:spPr>
          <a:xfrm>
            <a:off x="3000364" y="5214950"/>
            <a:ext cx="3078087" cy="769441"/>
          </a:xfrm>
          <a:prstGeom prst="rect">
            <a:avLst/>
          </a:prstGeom>
          <a:noFill/>
        </p:spPr>
        <p:txBody>
          <a:bodyPr wrap="none" rtlCol="0">
            <a:spAutoFit/>
          </a:bodyPr>
          <a:lstStyle/>
          <a:p>
            <a:r>
              <a:rPr lang="en-GB" sz="4400" b="1" dirty="0" err="1" smtClean="0">
                <a:latin typeface="Comic Sans MS" pitchFamily="66" charset="0"/>
              </a:rPr>
              <a:t>Une</a:t>
            </a:r>
            <a:r>
              <a:rPr lang="en-GB" sz="4400" b="1" dirty="0" smtClean="0">
                <a:latin typeface="Comic Sans MS" pitchFamily="66" charset="0"/>
              </a:rPr>
              <a:t> </a:t>
            </a:r>
            <a:r>
              <a:rPr lang="en-GB" sz="4400" b="1" dirty="0" err="1" smtClean="0">
                <a:latin typeface="Comic Sans MS" pitchFamily="66" charset="0"/>
              </a:rPr>
              <a:t>vidéo</a:t>
            </a:r>
            <a:r>
              <a:rPr lang="en-GB" sz="4400" b="1" dirty="0" smtClean="0">
                <a:latin typeface="Comic Sans MS" pitchFamily="66" charset="0"/>
              </a:rPr>
              <a:t> </a:t>
            </a:r>
            <a:endParaRPr lang="en-GB" sz="4400" b="1"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12"/>
          <p:cNvSpPr txBox="1">
            <a:spLocks noChangeArrowheads="1"/>
          </p:cNvSpPr>
          <p:nvPr/>
        </p:nvSpPr>
        <p:spPr bwMode="auto">
          <a:xfrm>
            <a:off x="4857752" y="3929066"/>
            <a:ext cx="1871663" cy="461963"/>
          </a:xfrm>
          <a:prstGeom prst="rect">
            <a:avLst/>
          </a:prstGeom>
          <a:noFill/>
          <a:ln w="9525">
            <a:noFill/>
            <a:miter lim="800000"/>
            <a:headEnd/>
            <a:tailEnd/>
          </a:ln>
        </p:spPr>
        <p:txBody>
          <a:bodyPr>
            <a:spAutoFit/>
          </a:bodyPr>
          <a:lstStyle/>
          <a:p>
            <a:pPr>
              <a:spcBef>
                <a:spcPct val="50000"/>
              </a:spcBef>
            </a:pPr>
            <a:r>
              <a:rPr lang="en-GB" sz="2400" dirty="0"/>
              <a:t>La </a:t>
            </a:r>
            <a:r>
              <a:rPr lang="en-GB" sz="2400" dirty="0" smtClean="0"/>
              <a:t>guerre</a:t>
            </a:r>
            <a:endParaRPr lang="en-GB" sz="2400" dirty="0"/>
          </a:p>
        </p:txBody>
      </p:sp>
      <p:sp>
        <p:nvSpPr>
          <p:cNvPr id="16394" name="Text Box 13"/>
          <p:cNvSpPr txBox="1">
            <a:spLocks noChangeArrowheads="1"/>
          </p:cNvSpPr>
          <p:nvPr/>
        </p:nvSpPr>
        <p:spPr bwMode="auto">
          <a:xfrm>
            <a:off x="0" y="3286124"/>
            <a:ext cx="2071702" cy="1200329"/>
          </a:xfrm>
          <a:prstGeom prst="rect">
            <a:avLst/>
          </a:prstGeom>
          <a:noFill/>
          <a:ln w="9525">
            <a:noFill/>
            <a:miter lim="800000"/>
            <a:headEnd/>
            <a:tailEnd/>
          </a:ln>
        </p:spPr>
        <p:txBody>
          <a:bodyPr wrap="square">
            <a:spAutoFit/>
          </a:bodyPr>
          <a:lstStyle/>
          <a:p>
            <a:pPr>
              <a:spcBef>
                <a:spcPct val="50000"/>
              </a:spcBef>
            </a:pPr>
            <a:r>
              <a:rPr lang="en-GB" sz="2400" dirty="0" smtClean="0"/>
              <a:t>Tigre </a:t>
            </a:r>
            <a:r>
              <a:rPr lang="en-GB" sz="2400" dirty="0" err="1" smtClean="0"/>
              <a:t>dans</a:t>
            </a:r>
            <a:r>
              <a:rPr lang="en-GB" sz="2400" dirty="0" smtClean="0"/>
              <a:t> </a:t>
            </a:r>
            <a:r>
              <a:rPr lang="en-GB" sz="2400" dirty="0" err="1" smtClean="0"/>
              <a:t>une</a:t>
            </a:r>
            <a:r>
              <a:rPr lang="en-GB" sz="2400" dirty="0" smtClean="0"/>
              <a:t> </a:t>
            </a:r>
            <a:r>
              <a:rPr lang="en-GB" sz="2400" dirty="0" err="1" smtClean="0"/>
              <a:t>tempête</a:t>
            </a:r>
            <a:r>
              <a:rPr lang="en-GB" sz="2400" dirty="0" smtClean="0"/>
              <a:t> </a:t>
            </a:r>
            <a:r>
              <a:rPr lang="en-GB" sz="2400" dirty="0" err="1" smtClean="0"/>
              <a:t>tropicale</a:t>
            </a:r>
            <a:r>
              <a:rPr lang="en-GB" sz="2400" dirty="0" smtClean="0"/>
              <a:t>!</a:t>
            </a:r>
            <a:endParaRPr lang="en-GB" sz="2400" dirty="0">
              <a:cs typeface="Arial" charset="0"/>
            </a:endParaRPr>
          </a:p>
        </p:txBody>
      </p:sp>
      <p:sp>
        <p:nvSpPr>
          <p:cNvPr id="16395" name="Text Box 14"/>
          <p:cNvSpPr txBox="1">
            <a:spLocks noChangeArrowheads="1"/>
          </p:cNvSpPr>
          <p:nvPr/>
        </p:nvSpPr>
        <p:spPr bwMode="auto">
          <a:xfrm>
            <a:off x="6786578" y="3429000"/>
            <a:ext cx="2357422" cy="830997"/>
          </a:xfrm>
          <a:prstGeom prst="rect">
            <a:avLst/>
          </a:prstGeom>
          <a:noFill/>
          <a:ln w="9525">
            <a:noFill/>
            <a:miter lim="800000"/>
            <a:headEnd/>
            <a:tailEnd/>
          </a:ln>
        </p:spPr>
        <p:txBody>
          <a:bodyPr wrap="square">
            <a:spAutoFit/>
          </a:bodyPr>
          <a:lstStyle/>
          <a:p>
            <a:pPr>
              <a:spcBef>
                <a:spcPct val="50000"/>
              </a:spcBef>
            </a:pPr>
            <a:r>
              <a:rPr lang="en-GB" sz="2400" dirty="0" smtClean="0"/>
              <a:t>La </a:t>
            </a:r>
            <a:r>
              <a:rPr lang="en-GB" sz="2400" dirty="0" err="1" smtClean="0"/>
              <a:t>charmeuse</a:t>
            </a:r>
            <a:r>
              <a:rPr lang="en-GB" sz="2400" dirty="0" smtClean="0"/>
              <a:t> de serpents</a:t>
            </a:r>
            <a:endParaRPr lang="en-GB" sz="2400" dirty="0"/>
          </a:p>
        </p:txBody>
      </p:sp>
      <p:sp>
        <p:nvSpPr>
          <p:cNvPr id="16396" name="Text Box 15"/>
          <p:cNvSpPr txBox="1">
            <a:spLocks noChangeArrowheads="1"/>
          </p:cNvSpPr>
          <p:nvPr/>
        </p:nvSpPr>
        <p:spPr bwMode="auto">
          <a:xfrm>
            <a:off x="2571736" y="3929066"/>
            <a:ext cx="1871663" cy="461665"/>
          </a:xfrm>
          <a:prstGeom prst="rect">
            <a:avLst/>
          </a:prstGeom>
          <a:noFill/>
          <a:ln w="9525">
            <a:noFill/>
            <a:miter lim="800000"/>
            <a:headEnd/>
            <a:tailEnd/>
          </a:ln>
        </p:spPr>
        <p:txBody>
          <a:bodyPr>
            <a:spAutoFit/>
          </a:bodyPr>
          <a:lstStyle/>
          <a:p>
            <a:pPr>
              <a:spcBef>
                <a:spcPct val="50000"/>
              </a:spcBef>
            </a:pPr>
            <a:r>
              <a:rPr lang="en-GB" sz="2400" dirty="0" smtClean="0"/>
              <a:t>Le </a:t>
            </a:r>
            <a:r>
              <a:rPr lang="en-GB" sz="2400" dirty="0" err="1" smtClean="0"/>
              <a:t>Rêve</a:t>
            </a:r>
            <a:endParaRPr lang="en-GB" sz="2400" dirty="0"/>
          </a:p>
        </p:txBody>
      </p:sp>
      <p:sp>
        <p:nvSpPr>
          <p:cNvPr id="16397" name="Text Box 16"/>
          <p:cNvSpPr txBox="1">
            <a:spLocks noChangeArrowheads="1"/>
          </p:cNvSpPr>
          <p:nvPr/>
        </p:nvSpPr>
        <p:spPr bwMode="auto">
          <a:xfrm>
            <a:off x="4572000" y="2428868"/>
            <a:ext cx="2214578" cy="1200329"/>
          </a:xfrm>
          <a:prstGeom prst="rect">
            <a:avLst/>
          </a:prstGeom>
          <a:noFill/>
          <a:ln w="9525">
            <a:noFill/>
            <a:miter lim="800000"/>
            <a:headEnd/>
            <a:tailEnd/>
          </a:ln>
        </p:spPr>
        <p:txBody>
          <a:bodyPr wrap="square">
            <a:spAutoFit/>
          </a:bodyPr>
          <a:lstStyle/>
          <a:p>
            <a:pPr>
              <a:spcBef>
                <a:spcPct val="50000"/>
              </a:spcBef>
            </a:pPr>
            <a:r>
              <a:rPr lang="en-GB" sz="2400" dirty="0" smtClean="0"/>
              <a:t>Le lion </a:t>
            </a:r>
            <a:r>
              <a:rPr lang="en-GB" sz="2400" dirty="0" err="1" smtClean="0"/>
              <a:t>ayant</a:t>
            </a:r>
            <a:r>
              <a:rPr lang="en-GB" sz="2400" dirty="0" smtClean="0"/>
              <a:t> </a:t>
            </a:r>
            <a:r>
              <a:rPr lang="en-GB" sz="2400" dirty="0" err="1" smtClean="0"/>
              <a:t>faim</a:t>
            </a:r>
            <a:r>
              <a:rPr lang="en-GB" sz="2400" dirty="0" smtClean="0"/>
              <a:t> se </a:t>
            </a:r>
            <a:r>
              <a:rPr lang="en-GB" sz="2400" dirty="0" err="1" smtClean="0"/>
              <a:t>jette</a:t>
            </a:r>
            <a:r>
              <a:rPr lang="en-GB" sz="2400" dirty="0" smtClean="0"/>
              <a:t> </a:t>
            </a:r>
            <a:r>
              <a:rPr lang="en-GB" sz="2400" dirty="0" err="1" smtClean="0"/>
              <a:t>sur</a:t>
            </a:r>
            <a:r>
              <a:rPr lang="en-GB" sz="2400" dirty="0" smtClean="0"/>
              <a:t> </a:t>
            </a:r>
            <a:r>
              <a:rPr lang="en-GB" sz="2400" dirty="0" err="1" smtClean="0"/>
              <a:t>l’antilope</a:t>
            </a:r>
            <a:endParaRPr lang="en-GB" sz="2400" dirty="0">
              <a:cs typeface="Arial" charset="0"/>
            </a:endParaRPr>
          </a:p>
        </p:txBody>
      </p:sp>
      <p:sp>
        <p:nvSpPr>
          <p:cNvPr id="16398" name="Text Box 17"/>
          <p:cNvSpPr txBox="1">
            <a:spLocks noChangeArrowheads="1"/>
          </p:cNvSpPr>
          <p:nvPr/>
        </p:nvSpPr>
        <p:spPr bwMode="auto">
          <a:xfrm>
            <a:off x="2357422" y="2285992"/>
            <a:ext cx="1871663" cy="830997"/>
          </a:xfrm>
          <a:prstGeom prst="rect">
            <a:avLst/>
          </a:prstGeom>
          <a:noFill/>
          <a:ln w="9525">
            <a:noFill/>
            <a:miter lim="800000"/>
            <a:headEnd/>
            <a:tailEnd/>
          </a:ln>
        </p:spPr>
        <p:txBody>
          <a:bodyPr>
            <a:spAutoFit/>
          </a:bodyPr>
          <a:lstStyle/>
          <a:p>
            <a:pPr>
              <a:spcBef>
                <a:spcPct val="50000"/>
              </a:spcBef>
            </a:pPr>
            <a:r>
              <a:rPr lang="en-GB" sz="2400" dirty="0" smtClean="0"/>
              <a:t>Combat de </a:t>
            </a:r>
            <a:r>
              <a:rPr lang="en-GB" sz="2400" dirty="0" err="1" smtClean="0"/>
              <a:t>tigre</a:t>
            </a:r>
            <a:r>
              <a:rPr lang="en-GB" sz="2400" dirty="0" smtClean="0"/>
              <a:t> et </a:t>
            </a:r>
            <a:r>
              <a:rPr lang="en-GB" sz="2400" dirty="0" err="1" smtClean="0"/>
              <a:t>buffle</a:t>
            </a:r>
            <a:endParaRPr lang="en-GB" sz="2400" dirty="0"/>
          </a:p>
        </p:txBody>
      </p:sp>
      <p:sp>
        <p:nvSpPr>
          <p:cNvPr id="16399" name="Text Box 18"/>
          <p:cNvSpPr txBox="1">
            <a:spLocks noChangeArrowheads="1"/>
          </p:cNvSpPr>
          <p:nvPr/>
        </p:nvSpPr>
        <p:spPr bwMode="auto">
          <a:xfrm>
            <a:off x="0" y="2214554"/>
            <a:ext cx="2447925" cy="830997"/>
          </a:xfrm>
          <a:prstGeom prst="rect">
            <a:avLst/>
          </a:prstGeom>
          <a:noFill/>
          <a:ln w="9525">
            <a:noFill/>
            <a:miter lim="800000"/>
            <a:headEnd/>
            <a:tailEnd/>
          </a:ln>
        </p:spPr>
        <p:txBody>
          <a:bodyPr>
            <a:spAutoFit/>
          </a:bodyPr>
          <a:lstStyle/>
          <a:p>
            <a:pPr>
              <a:spcBef>
                <a:spcPct val="50000"/>
              </a:spcBef>
            </a:pPr>
            <a:r>
              <a:rPr lang="en-GB" sz="2400" dirty="0" err="1" smtClean="0"/>
              <a:t>L’enfant</a:t>
            </a:r>
            <a:r>
              <a:rPr lang="en-GB" sz="2400" dirty="0" smtClean="0"/>
              <a:t> aux </a:t>
            </a:r>
            <a:r>
              <a:rPr lang="en-GB" sz="2400" dirty="0" err="1" smtClean="0"/>
              <a:t>rochers</a:t>
            </a:r>
            <a:endParaRPr lang="en-GB" sz="2400" dirty="0">
              <a:cs typeface="Arial" charset="0"/>
            </a:endParaRPr>
          </a:p>
        </p:txBody>
      </p:sp>
      <p:sp>
        <p:nvSpPr>
          <p:cNvPr id="16400" name="TextBox 15"/>
          <p:cNvSpPr txBox="1">
            <a:spLocks noChangeArrowheads="1"/>
          </p:cNvSpPr>
          <p:nvPr/>
        </p:nvSpPr>
        <p:spPr bwMode="auto">
          <a:xfrm>
            <a:off x="-71438" y="-71438"/>
            <a:ext cx="1928813" cy="584201"/>
          </a:xfrm>
          <a:prstGeom prst="rect">
            <a:avLst/>
          </a:prstGeom>
          <a:noFill/>
          <a:ln w="9525">
            <a:noFill/>
            <a:miter lim="800000"/>
            <a:headEnd/>
            <a:tailEnd/>
          </a:ln>
        </p:spPr>
        <p:txBody>
          <a:bodyPr>
            <a:spAutoFit/>
          </a:bodyPr>
          <a:lstStyle/>
          <a:p>
            <a:pPr algn="ctr"/>
            <a:r>
              <a:rPr lang="en-GB" sz="3200">
                <a:latin typeface="Antigoni Med" pitchFamily="34" charset="0"/>
              </a:rPr>
              <a:t>1</a:t>
            </a:r>
            <a:endParaRPr lang="en-US" sz="3200">
              <a:latin typeface="Antigoni Med" pitchFamily="34" charset="0"/>
            </a:endParaRPr>
          </a:p>
        </p:txBody>
      </p:sp>
      <p:sp>
        <p:nvSpPr>
          <p:cNvPr id="16401" name="TextBox 16"/>
          <p:cNvSpPr txBox="1">
            <a:spLocks noChangeArrowheads="1"/>
          </p:cNvSpPr>
          <p:nvPr/>
        </p:nvSpPr>
        <p:spPr bwMode="auto">
          <a:xfrm>
            <a:off x="2143125" y="-71438"/>
            <a:ext cx="1928813" cy="584201"/>
          </a:xfrm>
          <a:prstGeom prst="rect">
            <a:avLst/>
          </a:prstGeom>
          <a:noFill/>
          <a:ln w="9525">
            <a:noFill/>
            <a:miter lim="800000"/>
            <a:headEnd/>
            <a:tailEnd/>
          </a:ln>
        </p:spPr>
        <p:txBody>
          <a:bodyPr>
            <a:spAutoFit/>
          </a:bodyPr>
          <a:lstStyle/>
          <a:p>
            <a:pPr algn="ctr"/>
            <a:r>
              <a:rPr lang="en-GB" sz="3200">
                <a:latin typeface="Antigoni Med" pitchFamily="34" charset="0"/>
              </a:rPr>
              <a:t>2</a:t>
            </a:r>
            <a:endParaRPr lang="en-US" sz="3200">
              <a:latin typeface="Antigoni Med" pitchFamily="34" charset="0"/>
            </a:endParaRPr>
          </a:p>
        </p:txBody>
      </p:sp>
      <p:sp>
        <p:nvSpPr>
          <p:cNvPr id="16402" name="TextBox 17"/>
          <p:cNvSpPr txBox="1">
            <a:spLocks noChangeArrowheads="1"/>
          </p:cNvSpPr>
          <p:nvPr/>
        </p:nvSpPr>
        <p:spPr bwMode="auto">
          <a:xfrm>
            <a:off x="4429125" y="-71438"/>
            <a:ext cx="1928813" cy="584201"/>
          </a:xfrm>
          <a:prstGeom prst="rect">
            <a:avLst/>
          </a:prstGeom>
          <a:noFill/>
          <a:ln w="9525">
            <a:noFill/>
            <a:miter lim="800000"/>
            <a:headEnd/>
            <a:tailEnd/>
          </a:ln>
        </p:spPr>
        <p:txBody>
          <a:bodyPr>
            <a:spAutoFit/>
          </a:bodyPr>
          <a:lstStyle/>
          <a:p>
            <a:pPr algn="ctr"/>
            <a:r>
              <a:rPr lang="en-GB" sz="3200">
                <a:latin typeface="Antigoni Med" pitchFamily="34" charset="0"/>
              </a:rPr>
              <a:t>3</a:t>
            </a:r>
            <a:endParaRPr lang="en-US" sz="3200">
              <a:latin typeface="Antigoni Med" pitchFamily="34" charset="0"/>
            </a:endParaRPr>
          </a:p>
        </p:txBody>
      </p:sp>
      <p:sp>
        <p:nvSpPr>
          <p:cNvPr id="16403" name="TextBox 18"/>
          <p:cNvSpPr txBox="1">
            <a:spLocks noChangeArrowheads="1"/>
          </p:cNvSpPr>
          <p:nvPr/>
        </p:nvSpPr>
        <p:spPr bwMode="auto">
          <a:xfrm>
            <a:off x="285750" y="6215063"/>
            <a:ext cx="1928813" cy="584200"/>
          </a:xfrm>
          <a:prstGeom prst="rect">
            <a:avLst/>
          </a:prstGeom>
          <a:noFill/>
          <a:ln w="9525">
            <a:noFill/>
            <a:miter lim="800000"/>
            <a:headEnd/>
            <a:tailEnd/>
          </a:ln>
        </p:spPr>
        <p:txBody>
          <a:bodyPr>
            <a:spAutoFit/>
          </a:bodyPr>
          <a:lstStyle/>
          <a:p>
            <a:pPr algn="ctr"/>
            <a:r>
              <a:rPr lang="en-GB" sz="3200">
                <a:latin typeface="Antigoni Med" pitchFamily="34" charset="0"/>
              </a:rPr>
              <a:t>5</a:t>
            </a:r>
            <a:endParaRPr lang="en-US" sz="3200">
              <a:latin typeface="Antigoni Med" pitchFamily="34" charset="0"/>
            </a:endParaRPr>
          </a:p>
        </p:txBody>
      </p:sp>
      <p:sp>
        <p:nvSpPr>
          <p:cNvPr id="16404" name="TextBox 19"/>
          <p:cNvSpPr txBox="1">
            <a:spLocks noChangeArrowheads="1"/>
          </p:cNvSpPr>
          <p:nvPr/>
        </p:nvSpPr>
        <p:spPr bwMode="auto">
          <a:xfrm>
            <a:off x="3429000" y="6215063"/>
            <a:ext cx="1928813" cy="584200"/>
          </a:xfrm>
          <a:prstGeom prst="rect">
            <a:avLst/>
          </a:prstGeom>
          <a:noFill/>
          <a:ln w="9525">
            <a:noFill/>
            <a:miter lim="800000"/>
            <a:headEnd/>
            <a:tailEnd/>
          </a:ln>
        </p:spPr>
        <p:txBody>
          <a:bodyPr>
            <a:spAutoFit/>
          </a:bodyPr>
          <a:lstStyle/>
          <a:p>
            <a:pPr algn="ctr"/>
            <a:r>
              <a:rPr lang="en-GB" sz="3200">
                <a:latin typeface="Antigoni Med" pitchFamily="34" charset="0"/>
              </a:rPr>
              <a:t>6</a:t>
            </a:r>
            <a:endParaRPr lang="en-US" sz="3200">
              <a:latin typeface="Antigoni Med" pitchFamily="34" charset="0"/>
            </a:endParaRPr>
          </a:p>
        </p:txBody>
      </p:sp>
      <p:sp>
        <p:nvSpPr>
          <p:cNvPr id="16405" name="TextBox 20"/>
          <p:cNvSpPr txBox="1">
            <a:spLocks noChangeArrowheads="1"/>
          </p:cNvSpPr>
          <p:nvPr/>
        </p:nvSpPr>
        <p:spPr bwMode="auto">
          <a:xfrm>
            <a:off x="4857752" y="6143644"/>
            <a:ext cx="1928813" cy="584775"/>
          </a:xfrm>
          <a:prstGeom prst="rect">
            <a:avLst/>
          </a:prstGeom>
          <a:noFill/>
          <a:ln w="9525">
            <a:noFill/>
            <a:miter lim="800000"/>
            <a:headEnd/>
            <a:tailEnd/>
          </a:ln>
        </p:spPr>
        <p:txBody>
          <a:bodyPr wrap="square">
            <a:spAutoFit/>
          </a:bodyPr>
          <a:lstStyle/>
          <a:p>
            <a:pPr algn="ctr"/>
            <a:r>
              <a:rPr lang="en-GB" sz="3200" dirty="0">
                <a:latin typeface="Antigoni Med" pitchFamily="34" charset="0"/>
              </a:rPr>
              <a:t>7</a:t>
            </a:r>
            <a:endParaRPr lang="en-US" sz="3200" dirty="0">
              <a:latin typeface="Antigoni Med" pitchFamily="34" charset="0"/>
            </a:endParaRPr>
          </a:p>
        </p:txBody>
      </p:sp>
      <p:sp>
        <p:nvSpPr>
          <p:cNvPr id="16406" name="TextBox 21"/>
          <p:cNvSpPr txBox="1">
            <a:spLocks noChangeArrowheads="1"/>
          </p:cNvSpPr>
          <p:nvPr/>
        </p:nvSpPr>
        <p:spPr bwMode="auto">
          <a:xfrm>
            <a:off x="7000875" y="0"/>
            <a:ext cx="1928813" cy="584200"/>
          </a:xfrm>
          <a:prstGeom prst="rect">
            <a:avLst/>
          </a:prstGeom>
          <a:noFill/>
          <a:ln w="9525">
            <a:noFill/>
            <a:miter lim="800000"/>
            <a:headEnd/>
            <a:tailEnd/>
          </a:ln>
        </p:spPr>
        <p:txBody>
          <a:bodyPr>
            <a:spAutoFit/>
          </a:bodyPr>
          <a:lstStyle/>
          <a:p>
            <a:pPr algn="ctr"/>
            <a:r>
              <a:rPr lang="en-GB" sz="3200">
                <a:latin typeface="Antigoni Med" pitchFamily="34" charset="0"/>
              </a:rPr>
              <a:t>4</a:t>
            </a:r>
            <a:endParaRPr lang="en-US" sz="3200">
              <a:latin typeface="Antigoni Med" pitchFamily="34" charset="0"/>
            </a:endParaRPr>
          </a:p>
        </p:txBody>
      </p:sp>
      <p:pic>
        <p:nvPicPr>
          <p:cNvPr id="2" name="Picture 2" descr="http://upload.wikimedia.org/wikipedia/commons/thumb/3/37/WLA_moma_Henri_Rousseau_The_Dream.jpg/180px-WLA_moma_Henri_Rousseau_The_Dream.jpg">
            <a:hlinkClick r:id="rId3"/>
          </p:cNvPr>
          <p:cNvPicPr>
            <a:picLocks noChangeAspect="1" noChangeArrowheads="1"/>
          </p:cNvPicPr>
          <p:nvPr/>
        </p:nvPicPr>
        <p:blipFill>
          <a:blip r:embed="rId4"/>
          <a:srcRect/>
          <a:stretch>
            <a:fillRect/>
          </a:stretch>
        </p:blipFill>
        <p:spPr bwMode="auto">
          <a:xfrm>
            <a:off x="190469" y="571480"/>
            <a:ext cx="1809751" cy="1500198"/>
          </a:xfrm>
          <a:prstGeom prst="rect">
            <a:avLst/>
          </a:prstGeom>
          <a:noFill/>
        </p:spPr>
      </p:pic>
      <p:pic>
        <p:nvPicPr>
          <p:cNvPr id="3" name="Picture 4" descr="http://upload.wikimedia.org/wikipedia/commons/thumb/2/25/Rousseau-Hungry-Lion.jpg/200px-Rousseau-Hungry-Lion.jpg">
            <a:hlinkClick r:id="rId5"/>
          </p:cNvPr>
          <p:cNvPicPr>
            <a:picLocks noChangeAspect="1" noChangeArrowheads="1"/>
          </p:cNvPicPr>
          <p:nvPr/>
        </p:nvPicPr>
        <p:blipFill>
          <a:blip r:embed="rId6"/>
          <a:srcRect/>
          <a:stretch>
            <a:fillRect/>
          </a:stretch>
        </p:blipFill>
        <p:spPr bwMode="auto">
          <a:xfrm>
            <a:off x="2214546" y="4500570"/>
            <a:ext cx="2442127" cy="1624016"/>
          </a:xfrm>
          <a:prstGeom prst="rect">
            <a:avLst/>
          </a:prstGeom>
          <a:noFill/>
        </p:spPr>
      </p:pic>
      <p:pic>
        <p:nvPicPr>
          <p:cNvPr id="4" name="Picture 6" descr="http://upload.wikimedia.org/wikipedia/commons/thumb/a/a8/Henri_Rousseau_-_Combat_of_a_Tiger_and_a_Buffalo.jpg/180px-Henri_Rousseau_-_Combat_of_a_Tiger_and_a_Buffalo.jpg">
            <a:hlinkClick r:id="rId7"/>
          </p:cNvPr>
          <p:cNvPicPr>
            <a:picLocks noChangeAspect="1" noChangeArrowheads="1"/>
          </p:cNvPicPr>
          <p:nvPr/>
        </p:nvPicPr>
        <p:blipFill>
          <a:blip r:embed="rId8"/>
          <a:srcRect/>
          <a:stretch>
            <a:fillRect/>
          </a:stretch>
        </p:blipFill>
        <p:spPr bwMode="auto">
          <a:xfrm>
            <a:off x="6858016" y="476219"/>
            <a:ext cx="2000264" cy="1666887"/>
          </a:xfrm>
          <a:prstGeom prst="rect">
            <a:avLst/>
          </a:prstGeom>
          <a:noFill/>
        </p:spPr>
      </p:pic>
      <p:pic>
        <p:nvPicPr>
          <p:cNvPr id="5" name="Picture 8" descr="http://upload.wikimedia.org/wikipedia/commons/thumb/3/3a/Henri_Rousseau_011.jpg/300px-Henri_Rousseau_011.jpg">
            <a:hlinkClick r:id="rId9"/>
          </p:cNvPr>
          <p:cNvPicPr>
            <a:picLocks noChangeAspect="1" noChangeArrowheads="1"/>
          </p:cNvPicPr>
          <p:nvPr/>
        </p:nvPicPr>
        <p:blipFill>
          <a:blip r:embed="rId10"/>
          <a:srcRect/>
          <a:stretch>
            <a:fillRect/>
          </a:stretch>
        </p:blipFill>
        <p:spPr bwMode="auto">
          <a:xfrm>
            <a:off x="4572000" y="500042"/>
            <a:ext cx="2071702" cy="1864532"/>
          </a:xfrm>
          <a:prstGeom prst="rect">
            <a:avLst/>
          </a:prstGeom>
          <a:noFill/>
        </p:spPr>
      </p:pic>
      <p:pic>
        <p:nvPicPr>
          <p:cNvPr id="6" name="Picture 10" descr="http://pagesperso-orange.fr/le_douanier_rousseau/tableaux/connus/surpris.jpg"/>
          <p:cNvPicPr>
            <a:picLocks noChangeAspect="1" noChangeArrowheads="1"/>
          </p:cNvPicPr>
          <p:nvPr/>
        </p:nvPicPr>
        <p:blipFill>
          <a:blip r:embed="rId11"/>
          <a:srcRect/>
          <a:stretch>
            <a:fillRect/>
          </a:stretch>
        </p:blipFill>
        <p:spPr bwMode="auto">
          <a:xfrm>
            <a:off x="6929454" y="4429132"/>
            <a:ext cx="2033506" cy="1643074"/>
          </a:xfrm>
          <a:prstGeom prst="rect">
            <a:avLst/>
          </a:prstGeom>
          <a:noFill/>
        </p:spPr>
      </p:pic>
      <p:pic>
        <p:nvPicPr>
          <p:cNvPr id="7" name="Picture 12" descr="http://upload.wikimedia.org/wikipedia/commons/thumb/6/69/Henri_Rousseau_002.jpg/180px-Henri_Rousseau_002.jpg">
            <a:hlinkClick r:id="rId12"/>
          </p:cNvPr>
          <p:cNvPicPr>
            <a:picLocks noChangeAspect="1" noChangeArrowheads="1"/>
          </p:cNvPicPr>
          <p:nvPr/>
        </p:nvPicPr>
        <p:blipFill>
          <a:blip r:embed="rId13"/>
          <a:srcRect/>
          <a:stretch>
            <a:fillRect/>
          </a:stretch>
        </p:blipFill>
        <p:spPr bwMode="auto">
          <a:xfrm>
            <a:off x="183297" y="4643446"/>
            <a:ext cx="1888361" cy="1500198"/>
          </a:xfrm>
          <a:prstGeom prst="rect">
            <a:avLst/>
          </a:prstGeom>
          <a:noFill/>
        </p:spPr>
      </p:pic>
      <p:sp>
        <p:nvSpPr>
          <p:cNvPr id="30" name="TextBox 29"/>
          <p:cNvSpPr txBox="1"/>
          <p:nvPr/>
        </p:nvSpPr>
        <p:spPr>
          <a:xfrm>
            <a:off x="6975586" y="2285992"/>
            <a:ext cx="1962397" cy="830997"/>
          </a:xfrm>
          <a:prstGeom prst="rect">
            <a:avLst/>
          </a:prstGeom>
          <a:noFill/>
        </p:spPr>
        <p:txBody>
          <a:bodyPr wrap="none" rtlCol="0">
            <a:spAutoFit/>
          </a:bodyPr>
          <a:lstStyle/>
          <a:p>
            <a:r>
              <a:rPr lang="en-GB" sz="2400" dirty="0" err="1" smtClean="0"/>
              <a:t>Vue</a:t>
            </a:r>
            <a:r>
              <a:rPr lang="en-GB" sz="2400" dirty="0" smtClean="0"/>
              <a:t> du </a:t>
            </a:r>
            <a:r>
              <a:rPr lang="en-GB" sz="2400" dirty="0" err="1" smtClean="0"/>
              <a:t>pont</a:t>
            </a:r>
            <a:r>
              <a:rPr lang="en-GB" sz="2400" dirty="0" smtClean="0"/>
              <a:t> </a:t>
            </a:r>
          </a:p>
          <a:p>
            <a:r>
              <a:rPr lang="en-GB" sz="2400" dirty="0" smtClean="0"/>
              <a:t>de </a:t>
            </a:r>
            <a:r>
              <a:rPr lang="en-GB" sz="2400" dirty="0" err="1" smtClean="0"/>
              <a:t>Sèvres</a:t>
            </a:r>
            <a:endParaRPr lang="en-GB" sz="2400" dirty="0"/>
          </a:p>
        </p:txBody>
      </p:sp>
      <p:pic>
        <p:nvPicPr>
          <p:cNvPr id="9" name="Picture 16" descr="http://pagesperso-orange.fr/le_douanier_rousseau/tableaux/connus/rochers.jpg"/>
          <p:cNvPicPr>
            <a:picLocks noChangeAspect="1" noChangeArrowheads="1"/>
          </p:cNvPicPr>
          <p:nvPr/>
        </p:nvPicPr>
        <p:blipFill>
          <a:blip r:embed="rId14" cstate="print"/>
          <a:srcRect/>
          <a:stretch>
            <a:fillRect/>
          </a:stretch>
        </p:blipFill>
        <p:spPr bwMode="auto">
          <a:xfrm>
            <a:off x="5000628" y="4429132"/>
            <a:ext cx="1357322" cy="1675770"/>
          </a:xfrm>
          <a:prstGeom prst="rect">
            <a:avLst/>
          </a:prstGeom>
          <a:noFill/>
        </p:spPr>
      </p:pic>
      <p:pic>
        <p:nvPicPr>
          <p:cNvPr id="10" name="Picture 18" descr="http://pagesperso-orange.fr/le_douanier_rousseau/tableaux/connus/guerre.jpg"/>
          <p:cNvPicPr>
            <a:picLocks noChangeAspect="1" noChangeArrowheads="1"/>
          </p:cNvPicPr>
          <p:nvPr/>
        </p:nvPicPr>
        <p:blipFill>
          <a:blip r:embed="rId15"/>
          <a:srcRect/>
          <a:stretch>
            <a:fillRect/>
          </a:stretch>
        </p:blipFill>
        <p:spPr bwMode="auto">
          <a:xfrm>
            <a:off x="2143108" y="571480"/>
            <a:ext cx="2349095" cy="1604979"/>
          </a:xfrm>
          <a:prstGeom prst="rect">
            <a:avLst/>
          </a:prstGeom>
          <a:noFill/>
        </p:spPr>
      </p:pic>
      <p:sp>
        <p:nvSpPr>
          <p:cNvPr id="34" name="TextBox 33"/>
          <p:cNvSpPr txBox="1"/>
          <p:nvPr/>
        </p:nvSpPr>
        <p:spPr>
          <a:xfrm>
            <a:off x="7715272" y="6000768"/>
            <a:ext cx="412292" cy="584775"/>
          </a:xfrm>
          <a:prstGeom prst="rect">
            <a:avLst/>
          </a:prstGeom>
          <a:noFill/>
        </p:spPr>
        <p:txBody>
          <a:bodyPr wrap="none" rtlCol="0">
            <a:spAutoFit/>
          </a:bodyPr>
          <a:lstStyle/>
          <a:p>
            <a:r>
              <a:rPr lang="en-GB" sz="3200" dirty="0" smtClean="0">
                <a:latin typeface="Antigoni Med"/>
              </a:rPr>
              <a:t>8</a:t>
            </a:r>
            <a:endParaRPr lang="en-GB" sz="3200" dirty="0">
              <a:latin typeface="Antigoni Me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000364" y="2928934"/>
            <a:ext cx="5715008" cy="1143008"/>
          </a:xfrm>
          <a:prstGeom prst="wedgeRoundRectCallout">
            <a:avLst>
              <a:gd name="adj1" fmla="val 46134"/>
              <a:gd name="adj2" fmla="val 10235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4643438" y="5857892"/>
            <a:ext cx="4214842" cy="642942"/>
          </a:xfrm>
          <a:prstGeom prst="wedgeRoundRectCallout">
            <a:avLst>
              <a:gd name="adj1" fmla="val 41364"/>
              <a:gd name="adj2" fmla="val 78015"/>
              <a:gd name="adj3" fmla="val 16667"/>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357158" y="4214818"/>
            <a:ext cx="5143568" cy="1143008"/>
          </a:xfrm>
          <a:prstGeom prst="wedgeRoundRectCallout">
            <a:avLst>
              <a:gd name="adj1" fmla="val -47688"/>
              <a:gd name="adj2" fmla="val 83418"/>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solidFill>
            <a:srgbClr val="FFFF00"/>
          </a:solidFill>
        </p:spPr>
        <p:txBody>
          <a:bodyPr/>
          <a:lstStyle/>
          <a:p>
            <a:r>
              <a:rPr lang="en-GB" b="1" dirty="0" smtClean="0">
                <a:solidFill>
                  <a:srgbClr val="FF0000"/>
                </a:solidFill>
                <a:latin typeface="Comic Sans MS" pitchFamily="66" charset="0"/>
              </a:rPr>
              <a:t>Reading skills</a:t>
            </a:r>
            <a:endParaRPr lang="en-GB" b="1" dirty="0">
              <a:solidFill>
                <a:srgbClr val="FF0000"/>
              </a:solidFill>
              <a:latin typeface="Comic Sans MS" pitchFamily="66" charset="0"/>
            </a:endParaRPr>
          </a:p>
        </p:txBody>
      </p:sp>
      <p:sp>
        <p:nvSpPr>
          <p:cNvPr id="4" name="TextBox 3"/>
          <p:cNvSpPr txBox="1"/>
          <p:nvPr/>
        </p:nvSpPr>
        <p:spPr>
          <a:xfrm>
            <a:off x="357158" y="4286256"/>
            <a:ext cx="4943533" cy="1077218"/>
          </a:xfrm>
          <a:prstGeom prst="rect">
            <a:avLst/>
          </a:prstGeom>
          <a:noFill/>
        </p:spPr>
        <p:txBody>
          <a:bodyPr wrap="square" rtlCol="0">
            <a:spAutoFit/>
          </a:bodyPr>
          <a:lstStyle/>
          <a:p>
            <a:r>
              <a:rPr lang="en-GB" sz="3200" dirty="0" smtClean="0">
                <a:latin typeface="Comic Sans MS" pitchFamily="66" charset="0"/>
              </a:rPr>
              <a:t>Use what you </a:t>
            </a:r>
            <a:r>
              <a:rPr lang="en-GB" sz="3200" b="1" u="sng" dirty="0" smtClean="0">
                <a:latin typeface="Comic Sans MS" pitchFamily="66" charset="0"/>
              </a:rPr>
              <a:t>do</a:t>
            </a:r>
            <a:r>
              <a:rPr lang="en-GB" sz="3200" dirty="0" smtClean="0">
                <a:latin typeface="Comic Sans MS" pitchFamily="66" charset="0"/>
              </a:rPr>
              <a:t> know to work out what you don’t.</a:t>
            </a:r>
            <a:endParaRPr lang="en-GB" sz="3200" dirty="0">
              <a:latin typeface="Comic Sans MS" pitchFamily="66" charset="0"/>
            </a:endParaRPr>
          </a:p>
        </p:txBody>
      </p:sp>
      <p:sp>
        <p:nvSpPr>
          <p:cNvPr id="8" name="Rounded Rectangular Callout 7"/>
          <p:cNvSpPr/>
          <p:nvPr/>
        </p:nvSpPr>
        <p:spPr>
          <a:xfrm>
            <a:off x="357158" y="1571612"/>
            <a:ext cx="5643602" cy="1143008"/>
          </a:xfrm>
          <a:prstGeom prst="wedgeRoundRectCallout">
            <a:avLst>
              <a:gd name="adj1" fmla="val -46241"/>
              <a:gd name="adj2" fmla="val 80509"/>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1472" y="1643050"/>
            <a:ext cx="5160387" cy="1077218"/>
          </a:xfrm>
          <a:prstGeom prst="rect">
            <a:avLst/>
          </a:prstGeom>
          <a:noFill/>
        </p:spPr>
        <p:txBody>
          <a:bodyPr wrap="none" rtlCol="0">
            <a:spAutoFit/>
          </a:bodyPr>
          <a:lstStyle/>
          <a:p>
            <a:r>
              <a:rPr lang="en-GB" sz="3200" dirty="0" smtClean="0">
                <a:latin typeface="Comic Sans MS" pitchFamily="66" charset="0"/>
              </a:rPr>
              <a:t>Don’t try and understand </a:t>
            </a:r>
          </a:p>
          <a:p>
            <a:r>
              <a:rPr lang="en-GB" sz="3200" dirty="0" smtClean="0">
                <a:latin typeface="Comic Sans MS" pitchFamily="66" charset="0"/>
              </a:rPr>
              <a:t>every word. Read for gist.</a:t>
            </a:r>
            <a:endParaRPr lang="en-GB" sz="3200" dirty="0">
              <a:latin typeface="Comic Sans MS" pitchFamily="66" charset="0"/>
            </a:endParaRPr>
          </a:p>
        </p:txBody>
      </p:sp>
      <p:sp>
        <p:nvSpPr>
          <p:cNvPr id="7" name="TextBox 6"/>
          <p:cNvSpPr txBox="1"/>
          <p:nvPr/>
        </p:nvSpPr>
        <p:spPr>
          <a:xfrm>
            <a:off x="5072066" y="5857892"/>
            <a:ext cx="3725700" cy="584775"/>
          </a:xfrm>
          <a:prstGeom prst="rect">
            <a:avLst/>
          </a:prstGeom>
          <a:noFill/>
        </p:spPr>
        <p:txBody>
          <a:bodyPr wrap="none" rtlCol="0">
            <a:spAutoFit/>
          </a:bodyPr>
          <a:lstStyle/>
          <a:p>
            <a:r>
              <a:rPr lang="en-GB" sz="3200" dirty="0" smtClean="0">
                <a:latin typeface="Comic Sans MS" pitchFamily="66" charset="0"/>
              </a:rPr>
              <a:t>Look for cognates.</a:t>
            </a:r>
            <a:endParaRPr lang="en-GB" sz="3200" dirty="0">
              <a:latin typeface="Comic Sans MS" pitchFamily="66" charset="0"/>
            </a:endParaRPr>
          </a:p>
        </p:txBody>
      </p:sp>
      <p:sp>
        <p:nvSpPr>
          <p:cNvPr id="11" name="TextBox 10"/>
          <p:cNvSpPr txBox="1"/>
          <p:nvPr/>
        </p:nvSpPr>
        <p:spPr>
          <a:xfrm flipH="1">
            <a:off x="3286083" y="2928934"/>
            <a:ext cx="5857917" cy="1077218"/>
          </a:xfrm>
          <a:prstGeom prst="rect">
            <a:avLst/>
          </a:prstGeom>
          <a:noFill/>
        </p:spPr>
        <p:txBody>
          <a:bodyPr wrap="square" rtlCol="0">
            <a:spAutoFit/>
          </a:bodyPr>
          <a:lstStyle/>
          <a:p>
            <a:r>
              <a:rPr lang="en-GB" sz="3200" dirty="0" smtClean="0">
                <a:latin typeface="Comic Sans MS" pitchFamily="66" charset="0"/>
              </a:rPr>
              <a:t>Use a dictionary sparingly – try to identify key words</a:t>
            </a:r>
            <a:endParaRPr lang="en-GB"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9" grpId="0" animBg="1"/>
      <p:bldP spid="4" grpId="0"/>
      <p:bldP spid="8" grpId="0" animBg="1"/>
      <p:bldP spid="6"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356" y="1714488"/>
            <a:ext cx="5570628" cy="280076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Identifying </a:t>
            </a:r>
          </a:p>
          <a:p>
            <a:pPr algn="ctr"/>
            <a:r>
              <a:rPr lang="en-GB"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words</a:t>
            </a:r>
            <a:endParaRPr lang="en-GB"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32396 0.39328 C -0.12188 0.4037 0.08073 0.41412 0.20399 0.29421 C 0.32726 0.1743 0.49236 -0.21528 0.41562 -0.32639 C 0.33889 -0.4375 -0.17344 -0.45417 -0.25642 -0.37246 C -0.33941 -0.29074 -0.14375 0.11481 -0.08229 0.16389 C -0.02049 0.2125 0.07795 -0.03681 0.11319 -0.08125 C 0.14844 -0.12547 0.13889 -0.11412 0.12917 -0.10278 " pathEditMode="relative" rAng="0" ptsTypes="aaaaaaA">
                                      <p:cBhvr>
                                        <p:cTn id="6" dur="2000" fill="hold"/>
                                        <p:tgtEl>
                                          <p:spTgt spid="4"/>
                                        </p:tgtEl>
                                        <p:attrNameLst>
                                          <p:attrName>ppt_x</p:attrName>
                                          <p:attrName>ppt_y</p:attrName>
                                        </p:attrNameLst>
                                      </p:cBhvr>
                                      <p:rCtr x="400" y="-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28596" y="428604"/>
            <a:ext cx="8229600" cy="5768997"/>
          </a:xfrm>
        </p:spPr>
        <p:txBody>
          <a:bodyPr/>
          <a:lstStyle/>
          <a:p>
            <a:pPr eaLnBrk="1" hangingPunct="1"/>
            <a:r>
              <a:rPr lang="en-GB" u="sng" dirty="0" smtClean="0">
                <a:latin typeface="Comic Sans MS" pitchFamily="66" charset="0"/>
              </a:rPr>
              <a:t>Bridge Map</a:t>
            </a:r>
          </a:p>
          <a:p>
            <a:pPr eaLnBrk="1" hangingPunct="1">
              <a:buFontTx/>
              <a:buNone/>
            </a:pPr>
            <a:endParaRPr lang="en-GB" dirty="0" smtClean="0"/>
          </a:p>
          <a:p>
            <a:pPr eaLnBrk="1" hangingPunct="1">
              <a:buFontTx/>
              <a:buNone/>
            </a:pPr>
            <a:endParaRPr lang="en-US" dirty="0" smtClean="0"/>
          </a:p>
        </p:txBody>
      </p:sp>
      <p:sp>
        <p:nvSpPr>
          <p:cNvPr id="4" name="Slide Number Placeholder 3"/>
          <p:cNvSpPr>
            <a:spLocks noGrp="1"/>
          </p:cNvSpPr>
          <p:nvPr>
            <p:ph type="sldNum" sz="quarter" idx="12"/>
          </p:nvPr>
        </p:nvSpPr>
        <p:spPr/>
        <p:txBody>
          <a:bodyPr/>
          <a:lstStyle/>
          <a:p>
            <a:pPr>
              <a:defRPr/>
            </a:pPr>
            <a:fld id="{80122045-C811-49C1-AF1E-975D8D69FB01}" type="slidenum">
              <a:rPr lang="en-US" smtClean="0"/>
              <a:pPr>
                <a:defRPr/>
              </a:pPr>
              <a:t>8</a:t>
            </a:fld>
            <a:endParaRPr lang="en-US"/>
          </a:p>
        </p:txBody>
      </p:sp>
      <p:cxnSp>
        <p:nvCxnSpPr>
          <p:cNvPr id="19" name="Straight Connector 18"/>
          <p:cNvCxnSpPr/>
          <p:nvPr/>
        </p:nvCxnSpPr>
        <p:spPr bwMode="auto">
          <a:xfrm>
            <a:off x="357158" y="3357562"/>
            <a:ext cx="1000132" cy="1588"/>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928794" y="3357562"/>
            <a:ext cx="1214446" cy="1588"/>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flipH="1" flipV="1">
            <a:off x="1214414" y="2928934"/>
            <a:ext cx="571504" cy="285752"/>
          </a:xfrm>
          <a:prstGeom prst="line">
            <a:avLst/>
          </a:prstGeom>
          <a:no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16200000" flipH="1">
            <a:off x="1464447" y="2964653"/>
            <a:ext cx="571504" cy="214314"/>
          </a:xfrm>
          <a:prstGeom prst="line">
            <a:avLst/>
          </a:prstGeom>
          <a:noFill/>
          <a:ln w="9525" cap="flat" cmpd="sng" algn="ctr">
            <a:solidFill>
              <a:schemeClr val="tx1"/>
            </a:solidFill>
            <a:prstDash val="solid"/>
            <a:round/>
            <a:headEnd type="none" w="med" len="med"/>
            <a:tailEnd type="none" w="med" len="med"/>
          </a:ln>
          <a:effectLst/>
        </p:spPr>
      </p:cxnSp>
      <p:sp>
        <p:nvSpPr>
          <p:cNvPr id="33" name="Rounded Rectangle 32"/>
          <p:cNvSpPr/>
          <p:nvPr/>
        </p:nvSpPr>
        <p:spPr bwMode="auto">
          <a:xfrm>
            <a:off x="928662" y="5500702"/>
            <a:ext cx="7715304" cy="71438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dirty="0" smtClean="0">
                <a:ln>
                  <a:noFill/>
                </a:ln>
                <a:solidFill>
                  <a:schemeClr val="tx1"/>
                </a:solidFill>
                <a:effectLst/>
                <a:latin typeface="Comic Sans MS" pitchFamily="66" charset="0"/>
              </a:rPr>
              <a:t>Relating Factor: means the</a:t>
            </a:r>
            <a:r>
              <a:rPr kumimoji="0" lang="en-GB" sz="2800" b="1" i="1" u="none" strike="noStrike" cap="none" normalizeH="0" dirty="0" smtClean="0">
                <a:ln>
                  <a:noFill/>
                </a:ln>
                <a:solidFill>
                  <a:schemeClr val="tx1"/>
                </a:solidFill>
                <a:effectLst/>
                <a:latin typeface="Comic Sans MS" pitchFamily="66" charset="0"/>
              </a:rPr>
              <a:t> same as...</a:t>
            </a:r>
            <a:endParaRPr kumimoji="0" lang="en-GB" sz="2800" b="1" i="1" u="none" strike="noStrike" cap="none" normalizeH="0" baseline="0" dirty="0" smtClean="0">
              <a:ln>
                <a:noFill/>
              </a:ln>
              <a:solidFill>
                <a:schemeClr val="tx1"/>
              </a:solidFill>
              <a:effectLst/>
              <a:latin typeface="Comic Sans MS" pitchFamily="66" charset="0"/>
            </a:endParaRPr>
          </a:p>
        </p:txBody>
      </p:sp>
      <p:cxnSp>
        <p:nvCxnSpPr>
          <p:cNvPr id="18" name="Straight Connector 17"/>
          <p:cNvCxnSpPr/>
          <p:nvPr/>
        </p:nvCxnSpPr>
        <p:spPr bwMode="auto">
          <a:xfrm>
            <a:off x="3643306" y="3357562"/>
            <a:ext cx="928694" cy="1588"/>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214942" y="3357562"/>
            <a:ext cx="1071570" cy="1588"/>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flipH="1" flipV="1">
            <a:off x="4536281" y="2964653"/>
            <a:ext cx="428628" cy="357190"/>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flipH="1" flipV="1">
            <a:off x="2964645" y="2964653"/>
            <a:ext cx="571504" cy="357190"/>
          </a:xfrm>
          <a:prstGeom prst="line">
            <a:avLst/>
          </a:prstGeom>
          <a:no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6200000" flipH="1">
            <a:off x="4857752" y="3000372"/>
            <a:ext cx="428628" cy="285752"/>
          </a:xfrm>
          <a:prstGeom prst="line">
            <a:avLst/>
          </a:prstGeom>
          <a:no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16200000" flipH="1">
            <a:off x="3250397" y="2964653"/>
            <a:ext cx="500066" cy="285752"/>
          </a:xfrm>
          <a:prstGeom prst="line">
            <a:avLst/>
          </a:prstGeom>
          <a:no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571472" y="1214422"/>
            <a:ext cx="4262705" cy="954107"/>
          </a:xfrm>
          <a:prstGeom prst="rect">
            <a:avLst/>
          </a:prstGeom>
          <a:solidFill>
            <a:srgbClr val="FFFF00"/>
          </a:solidFill>
        </p:spPr>
        <p:txBody>
          <a:bodyPr wrap="none" rtlCol="0">
            <a:spAutoFit/>
          </a:bodyPr>
          <a:lstStyle/>
          <a:p>
            <a:r>
              <a:rPr lang="en-GB" sz="2800" b="1" dirty="0" smtClean="0">
                <a:latin typeface="Comic Sans MS" pitchFamily="66" charset="0"/>
              </a:rPr>
              <a:t>La vie et les </a:t>
            </a:r>
            <a:r>
              <a:rPr lang="en-GB" sz="2800" b="1" dirty="0" err="1" smtClean="0">
                <a:latin typeface="Comic Sans MS" pitchFamily="66" charset="0"/>
              </a:rPr>
              <a:t>peintures</a:t>
            </a:r>
            <a:r>
              <a:rPr lang="en-GB" sz="2800" b="1" dirty="0" smtClean="0">
                <a:latin typeface="Comic Sans MS" pitchFamily="66" charset="0"/>
              </a:rPr>
              <a:t> </a:t>
            </a:r>
          </a:p>
          <a:p>
            <a:r>
              <a:rPr lang="en-GB" sz="2800" b="1" dirty="0" err="1" smtClean="0">
                <a:latin typeface="Comic Sans MS" pitchFamily="66" charset="0"/>
              </a:rPr>
              <a:t>d’Henri</a:t>
            </a:r>
            <a:r>
              <a:rPr lang="en-GB" sz="2800" b="1" dirty="0" smtClean="0">
                <a:latin typeface="Comic Sans MS" pitchFamily="66" charset="0"/>
              </a:rPr>
              <a:t> Rousseau</a:t>
            </a:r>
            <a:endParaRPr lang="en-GB" sz="2800" b="1" dirty="0">
              <a:latin typeface="Comic Sans MS" pitchFamily="66" charset="0"/>
            </a:endParaRPr>
          </a:p>
        </p:txBody>
      </p:sp>
      <p:pic>
        <p:nvPicPr>
          <p:cNvPr id="31" name="Picture 30" descr="Rousseau-Hungry-Lion.jpg"/>
          <p:cNvPicPr>
            <a:picLocks noChangeAspect="1"/>
          </p:cNvPicPr>
          <p:nvPr/>
        </p:nvPicPr>
        <p:blipFill>
          <a:blip r:embed="rId3" cstate="print"/>
          <a:stretch>
            <a:fillRect/>
          </a:stretch>
        </p:blipFill>
        <p:spPr>
          <a:xfrm>
            <a:off x="5929322" y="714356"/>
            <a:ext cx="2214578" cy="1468436"/>
          </a:xfrm>
          <a:prstGeom prst="rect">
            <a:avLst/>
          </a:prstGeom>
        </p:spPr>
      </p:pic>
      <p:sp>
        <p:nvSpPr>
          <p:cNvPr id="32" name="TextBox 31"/>
          <p:cNvSpPr txBox="1"/>
          <p:nvPr/>
        </p:nvSpPr>
        <p:spPr>
          <a:xfrm>
            <a:off x="0" y="2714620"/>
            <a:ext cx="1199367" cy="461665"/>
          </a:xfrm>
          <a:prstGeom prst="rect">
            <a:avLst/>
          </a:prstGeom>
          <a:noFill/>
        </p:spPr>
        <p:txBody>
          <a:bodyPr wrap="none" rtlCol="0">
            <a:spAutoFit/>
          </a:bodyPr>
          <a:lstStyle/>
          <a:p>
            <a:r>
              <a:rPr lang="en-GB" sz="2400" b="1" dirty="0" smtClean="0">
                <a:latin typeface="Comic Sans MS" pitchFamily="66" charset="0"/>
              </a:rPr>
              <a:t>artiste</a:t>
            </a:r>
            <a:endParaRPr lang="en-GB" sz="2400" b="1" dirty="0">
              <a:latin typeface="Comic Sans MS" pitchFamily="66" charset="0"/>
            </a:endParaRPr>
          </a:p>
        </p:txBody>
      </p:sp>
      <p:sp>
        <p:nvSpPr>
          <p:cNvPr id="35" name="TextBox 34"/>
          <p:cNvSpPr txBox="1"/>
          <p:nvPr/>
        </p:nvSpPr>
        <p:spPr>
          <a:xfrm>
            <a:off x="1785918" y="2714620"/>
            <a:ext cx="1386918" cy="461665"/>
          </a:xfrm>
          <a:prstGeom prst="rect">
            <a:avLst/>
          </a:prstGeom>
          <a:noFill/>
        </p:spPr>
        <p:txBody>
          <a:bodyPr wrap="none" rtlCol="0">
            <a:spAutoFit/>
          </a:bodyPr>
          <a:lstStyle/>
          <a:p>
            <a:r>
              <a:rPr lang="en-GB" sz="2400" b="1" dirty="0" err="1" smtClean="0">
                <a:latin typeface="Comic Sans MS" pitchFamily="66" charset="0"/>
              </a:rPr>
              <a:t>peinture</a:t>
            </a:r>
            <a:endParaRPr lang="en-GB" sz="2400" b="1" dirty="0">
              <a:latin typeface="Comic Sans MS" pitchFamily="66" charset="0"/>
            </a:endParaRPr>
          </a:p>
        </p:txBody>
      </p:sp>
      <p:sp>
        <p:nvSpPr>
          <p:cNvPr id="36" name="TextBox 35"/>
          <p:cNvSpPr txBox="1"/>
          <p:nvPr/>
        </p:nvSpPr>
        <p:spPr>
          <a:xfrm>
            <a:off x="3714744" y="2786058"/>
            <a:ext cx="652743" cy="461665"/>
          </a:xfrm>
          <a:prstGeom prst="rect">
            <a:avLst/>
          </a:prstGeom>
          <a:noFill/>
        </p:spPr>
        <p:txBody>
          <a:bodyPr wrap="none" rtlCol="0">
            <a:spAutoFit/>
          </a:bodyPr>
          <a:lstStyle/>
          <a:p>
            <a:r>
              <a:rPr lang="en-GB" sz="2400" b="1" dirty="0" smtClean="0">
                <a:latin typeface="Comic Sans MS" pitchFamily="66" charset="0"/>
              </a:rPr>
              <a:t>ton</a:t>
            </a:r>
            <a:endParaRPr lang="en-GB" sz="2400" b="1" dirty="0">
              <a:latin typeface="Comic Sans MS" pitchFamily="66" charset="0"/>
            </a:endParaRPr>
          </a:p>
        </p:txBody>
      </p:sp>
      <p:sp>
        <p:nvSpPr>
          <p:cNvPr id="37" name="TextBox 36"/>
          <p:cNvSpPr txBox="1"/>
          <p:nvPr/>
        </p:nvSpPr>
        <p:spPr>
          <a:xfrm>
            <a:off x="5143504" y="2786058"/>
            <a:ext cx="1099981" cy="461665"/>
          </a:xfrm>
          <a:prstGeom prst="rect">
            <a:avLst/>
          </a:prstGeom>
          <a:noFill/>
        </p:spPr>
        <p:txBody>
          <a:bodyPr wrap="none" rtlCol="0">
            <a:spAutoFit/>
          </a:bodyPr>
          <a:lstStyle/>
          <a:p>
            <a:r>
              <a:rPr lang="en-GB" sz="2400" b="1" dirty="0" smtClean="0">
                <a:latin typeface="Comic Sans MS" pitchFamily="66" charset="0"/>
              </a:rPr>
              <a:t>animal</a:t>
            </a:r>
            <a:endParaRPr lang="en-GB" sz="2400" b="1" dirty="0">
              <a:latin typeface="Comic Sans MS" pitchFamily="66" charset="0"/>
            </a:endParaRPr>
          </a:p>
        </p:txBody>
      </p:sp>
      <p:cxnSp>
        <p:nvCxnSpPr>
          <p:cNvPr id="51" name="Straight Connector 50"/>
          <p:cNvCxnSpPr/>
          <p:nvPr/>
        </p:nvCxnSpPr>
        <p:spPr bwMode="auto">
          <a:xfrm rot="16200000" flipH="1">
            <a:off x="6536545" y="2964653"/>
            <a:ext cx="428628" cy="357190"/>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6215074" y="3000372"/>
            <a:ext cx="428628" cy="285752"/>
          </a:xfrm>
          <a:prstGeom prst="line">
            <a:avLst/>
          </a:prstGeom>
          <a:no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a:off x="6929454" y="3357562"/>
            <a:ext cx="1071570" cy="1588"/>
          </a:xfrm>
          <a:prstGeom prst="line">
            <a:avLst/>
          </a:prstGeom>
          <a:noFill/>
          <a:ln w="9525" cap="flat" cmpd="sng" algn="ctr">
            <a:solidFill>
              <a:schemeClr val="tx1"/>
            </a:solidFill>
            <a:prstDash val="solid"/>
            <a:round/>
            <a:headEnd type="none" w="med" len="med"/>
            <a:tailEnd type="none" w="med" len="med"/>
          </a:ln>
          <a:effectLst/>
        </p:spPr>
      </p:cxnSp>
      <p:sp>
        <p:nvSpPr>
          <p:cNvPr id="57" name="TextBox 56"/>
          <p:cNvSpPr txBox="1"/>
          <p:nvPr/>
        </p:nvSpPr>
        <p:spPr>
          <a:xfrm>
            <a:off x="6929454" y="2428868"/>
            <a:ext cx="1867819" cy="830997"/>
          </a:xfrm>
          <a:prstGeom prst="rect">
            <a:avLst/>
          </a:prstGeom>
          <a:noFill/>
        </p:spPr>
        <p:txBody>
          <a:bodyPr wrap="none" rtlCol="0">
            <a:spAutoFit/>
          </a:bodyPr>
          <a:lstStyle/>
          <a:p>
            <a:r>
              <a:rPr lang="en-GB" sz="2400" b="1" dirty="0" smtClean="0">
                <a:latin typeface="Comic Sans MS" pitchFamily="66" charset="0"/>
              </a:rPr>
              <a:t>Le </a:t>
            </a:r>
            <a:r>
              <a:rPr lang="en-GB" sz="2400" b="1" dirty="0" err="1" smtClean="0">
                <a:latin typeface="Comic Sans MS" pitchFamily="66" charset="0"/>
              </a:rPr>
              <a:t>jardin</a:t>
            </a:r>
            <a:r>
              <a:rPr lang="en-GB" sz="2400" b="1" dirty="0" smtClean="0">
                <a:latin typeface="Comic Sans MS" pitchFamily="66" charset="0"/>
              </a:rPr>
              <a:t> </a:t>
            </a:r>
          </a:p>
          <a:p>
            <a:r>
              <a:rPr lang="en-GB" sz="2400" b="1" dirty="0" smtClean="0">
                <a:latin typeface="Comic Sans MS" pitchFamily="66" charset="0"/>
              </a:rPr>
              <a:t>des </a:t>
            </a:r>
            <a:r>
              <a:rPr lang="en-GB" sz="2400" b="1" dirty="0" err="1" smtClean="0">
                <a:latin typeface="Comic Sans MS" pitchFamily="66" charset="0"/>
              </a:rPr>
              <a:t>plantes</a:t>
            </a:r>
            <a:endParaRPr lang="en-GB" sz="2400" b="1" dirty="0">
              <a:latin typeface="Comic Sans MS" pitchFamily="66" charset="0"/>
            </a:endParaRPr>
          </a:p>
        </p:txBody>
      </p:sp>
      <p:sp>
        <p:nvSpPr>
          <p:cNvPr id="59" name="TextBox 58"/>
          <p:cNvSpPr txBox="1"/>
          <p:nvPr/>
        </p:nvSpPr>
        <p:spPr>
          <a:xfrm>
            <a:off x="0" y="4071942"/>
            <a:ext cx="1595309" cy="369332"/>
          </a:xfrm>
          <a:prstGeom prst="rect">
            <a:avLst/>
          </a:prstGeom>
          <a:noFill/>
        </p:spPr>
        <p:txBody>
          <a:bodyPr wrap="square" rtlCol="0">
            <a:spAutoFit/>
          </a:bodyPr>
          <a:lstStyle/>
          <a:p>
            <a:r>
              <a:rPr lang="en-GB" dirty="0" smtClean="0"/>
              <a:t>--------------------</a:t>
            </a:r>
            <a:endParaRPr lang="en-GB" dirty="0"/>
          </a:p>
        </p:txBody>
      </p:sp>
      <p:sp>
        <p:nvSpPr>
          <p:cNvPr id="60" name="TextBox 59"/>
          <p:cNvSpPr txBox="1"/>
          <p:nvPr/>
        </p:nvSpPr>
        <p:spPr>
          <a:xfrm>
            <a:off x="1785918" y="4071942"/>
            <a:ext cx="1524776" cy="369332"/>
          </a:xfrm>
          <a:prstGeom prst="rect">
            <a:avLst/>
          </a:prstGeom>
          <a:noFill/>
        </p:spPr>
        <p:txBody>
          <a:bodyPr wrap="none" rtlCol="0">
            <a:spAutoFit/>
          </a:bodyPr>
          <a:lstStyle/>
          <a:p>
            <a:r>
              <a:rPr lang="en-GB" dirty="0" smtClean="0"/>
              <a:t>-------------------</a:t>
            </a:r>
            <a:endParaRPr lang="en-GB" dirty="0"/>
          </a:p>
        </p:txBody>
      </p:sp>
      <p:sp>
        <p:nvSpPr>
          <p:cNvPr id="61" name="TextBox 60"/>
          <p:cNvSpPr txBox="1"/>
          <p:nvPr/>
        </p:nvSpPr>
        <p:spPr>
          <a:xfrm>
            <a:off x="3571868" y="4071942"/>
            <a:ext cx="1313180" cy="369332"/>
          </a:xfrm>
          <a:prstGeom prst="rect">
            <a:avLst/>
          </a:prstGeom>
          <a:noFill/>
        </p:spPr>
        <p:txBody>
          <a:bodyPr wrap="none" rtlCol="0">
            <a:spAutoFit/>
          </a:bodyPr>
          <a:lstStyle/>
          <a:p>
            <a:r>
              <a:rPr lang="en-GB" dirty="0" smtClean="0"/>
              <a:t>----------------</a:t>
            </a:r>
            <a:endParaRPr lang="en-GB" dirty="0"/>
          </a:p>
        </p:txBody>
      </p:sp>
      <p:sp>
        <p:nvSpPr>
          <p:cNvPr id="62" name="TextBox 61"/>
          <p:cNvSpPr txBox="1"/>
          <p:nvPr/>
        </p:nvSpPr>
        <p:spPr>
          <a:xfrm>
            <a:off x="5214942" y="4071942"/>
            <a:ext cx="1454244" cy="369332"/>
          </a:xfrm>
          <a:prstGeom prst="rect">
            <a:avLst/>
          </a:prstGeom>
          <a:noFill/>
        </p:spPr>
        <p:txBody>
          <a:bodyPr wrap="none" rtlCol="0">
            <a:spAutoFit/>
          </a:bodyPr>
          <a:lstStyle/>
          <a:p>
            <a:r>
              <a:rPr lang="en-GB" dirty="0" smtClean="0"/>
              <a:t>------------------</a:t>
            </a:r>
            <a:endParaRPr lang="en-GB" dirty="0"/>
          </a:p>
        </p:txBody>
      </p:sp>
      <p:sp>
        <p:nvSpPr>
          <p:cNvPr id="63" name="TextBox 62"/>
          <p:cNvSpPr txBox="1"/>
          <p:nvPr/>
        </p:nvSpPr>
        <p:spPr>
          <a:xfrm>
            <a:off x="6929454" y="4071942"/>
            <a:ext cx="1806905" cy="369332"/>
          </a:xfrm>
          <a:prstGeom prst="rect">
            <a:avLst/>
          </a:prstGeom>
          <a:noFill/>
        </p:spPr>
        <p:txBody>
          <a:bodyPr wrap="none" rtlCol="0">
            <a:spAutoFit/>
          </a:bodyPr>
          <a:lstStyle/>
          <a:p>
            <a:r>
              <a:rPr lang="en-GB" dirty="0" smtClean="0"/>
              <a:t>-----------------------</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85786" y="2209800"/>
            <a:ext cx="7772400" cy="3219464"/>
          </a:xfrm>
        </p:spPr>
        <p:txBody>
          <a:bodyPr>
            <a:normAutofit fontScale="92500" lnSpcReduction="20000"/>
          </a:bodyPr>
          <a:lstStyle/>
          <a:p>
            <a:pPr>
              <a:buNone/>
            </a:pPr>
            <a:endParaRPr lang="en-GB" b="1" dirty="0" smtClean="0">
              <a:latin typeface="Comic Sans MS" pitchFamily="66" charset="0"/>
            </a:endParaRPr>
          </a:p>
          <a:p>
            <a:r>
              <a:rPr lang="en-GB" b="1" dirty="0" smtClean="0">
                <a:latin typeface="Comic Sans MS" pitchFamily="66" charset="0"/>
              </a:rPr>
              <a:t>To develop your reading by studying an authentic French text about Henri Rousseau.</a:t>
            </a:r>
          </a:p>
          <a:p>
            <a:r>
              <a:rPr lang="en-GB" b="1" dirty="0" smtClean="0">
                <a:latin typeface="Comic Sans MS" pitchFamily="66" charset="0"/>
              </a:rPr>
              <a:t>To be able to describe a picture in French.</a:t>
            </a:r>
          </a:p>
          <a:p>
            <a:r>
              <a:rPr lang="en-GB" b="1" dirty="0" smtClean="0">
                <a:latin typeface="Comic Sans MS" pitchFamily="66" charset="0"/>
              </a:rPr>
              <a:t>To improve your dictionary skills. </a:t>
            </a:r>
          </a:p>
          <a:p>
            <a:endParaRPr lang="en-GB" b="1" dirty="0" smtClean="0">
              <a:latin typeface="Comic Sans MS" pitchFamily="66" charset="0"/>
            </a:endParaRPr>
          </a:p>
          <a:p>
            <a:endParaRPr lang="en-GB" b="1" dirty="0" smtClean="0">
              <a:latin typeface="Comic Sans MS" pitchFamily="66" charset="0"/>
            </a:endParaRPr>
          </a:p>
        </p:txBody>
      </p:sp>
      <p:pic>
        <p:nvPicPr>
          <p:cNvPr id="3075" name="Picture 3" descr="bs01230_"/>
          <p:cNvPicPr>
            <a:picLocks noChangeAspect="1" noChangeArrowheads="1"/>
          </p:cNvPicPr>
          <p:nvPr/>
        </p:nvPicPr>
        <p:blipFill>
          <a:blip r:embed="rId3"/>
          <a:srcRect/>
          <a:stretch>
            <a:fillRect/>
          </a:stretch>
        </p:blipFill>
        <p:spPr bwMode="auto">
          <a:xfrm>
            <a:off x="6929438" y="285750"/>
            <a:ext cx="1892300" cy="1527175"/>
          </a:xfrm>
          <a:prstGeom prst="rect">
            <a:avLst/>
          </a:prstGeom>
          <a:noFill/>
          <a:ln w="9525">
            <a:noFill/>
            <a:miter lim="800000"/>
            <a:headEnd/>
            <a:tailEnd/>
          </a:ln>
        </p:spPr>
      </p:pic>
      <p:sp>
        <p:nvSpPr>
          <p:cNvPr id="4" name="Smiley Face 3">
            <a:hlinkClick r:id="rId4" action="ppaction://hlinkfile"/>
          </p:cNvPr>
          <p:cNvSpPr/>
          <p:nvPr/>
        </p:nvSpPr>
        <p:spPr>
          <a:xfrm>
            <a:off x="7786710" y="5500702"/>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1313</Words>
  <Application>Microsoft Office PowerPoint</Application>
  <PresentationFormat>On-screen Show (4:3)</PresentationFormat>
  <Paragraphs>277</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Reading skills</vt:lpstr>
      <vt:lpstr>Slide 7</vt:lpstr>
      <vt:lpstr>Slide 8</vt:lpstr>
      <vt:lpstr>Slide 9</vt:lpstr>
      <vt:lpstr>The, a, some ????</vt:lpstr>
      <vt:lpstr>Slide 11</vt:lpstr>
      <vt:lpstr>Le dictionnaire........</vt:lpstr>
      <vt:lpstr>Slide 13</vt:lpstr>
      <vt:lpstr>Slide 14</vt:lpstr>
      <vt:lpstr>Slide 15</vt:lpstr>
      <vt:lpstr>Slide 16</vt:lpstr>
      <vt:lpstr>Slide 17</vt:lpstr>
      <vt:lpstr>Verb tables</vt:lpstr>
      <vt:lpstr>Slide 19</vt:lpstr>
      <vt:lpstr>Slide 20</vt:lpstr>
      <vt:lpstr>Slide 21</vt:lpstr>
      <vt:lpstr>Slide 22</vt:lpstr>
      <vt:lpstr>Slide 23</vt:lpstr>
      <vt:lpstr>Slide 24</vt:lpstr>
      <vt:lpstr>Slide 25</vt:lpstr>
      <vt:lpstr>Slide 26</vt:lpstr>
      <vt:lpstr>Des phrases utiles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SBrown905</dc:creator>
  <cp:lastModifiedBy>SBrown905</cp:lastModifiedBy>
  <cp:revision>89</cp:revision>
  <dcterms:created xsi:type="dcterms:W3CDTF">2010-05-14T18:46:01Z</dcterms:created>
  <dcterms:modified xsi:type="dcterms:W3CDTF">2010-07-15T14:38:03Z</dcterms:modified>
</cp:coreProperties>
</file>